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61" r:id="rId4"/>
    <p:sldId id="258" r:id="rId5"/>
    <p:sldId id="260" r:id="rId6"/>
    <p:sldId id="259" r:id="rId7"/>
    <p:sldId id="272" r:id="rId8"/>
    <p:sldId id="262" r:id="rId9"/>
    <p:sldId id="264" r:id="rId10"/>
    <p:sldId id="263" r:id="rId11"/>
    <p:sldId id="266" r:id="rId12"/>
    <p:sldId id="268" r:id="rId13"/>
    <p:sldId id="267" r:id="rId14"/>
    <p:sldId id="274" r:id="rId15"/>
    <p:sldId id="265" r:id="rId16"/>
    <p:sldId id="273" r:id="rId17"/>
    <p:sldId id="269" r:id="rId18"/>
    <p:sldId id="270" r:id="rId19"/>
    <p:sldId id="271"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528" y="72"/>
      </p:cViewPr>
      <p:guideLst>
        <p:guide orient="horz" pos="2160"/>
        <p:guide pos="3840"/>
      </p:guideLst>
    </p:cSldViewPr>
  </p:slideViewPr>
  <p:notesTextViewPr>
    <p:cViewPr>
      <p:scale>
        <a:sx n="1" d="1"/>
        <a:sy n="1" d="1"/>
      </p:scale>
      <p:origin x="0" y="0"/>
    </p:cViewPr>
  </p:notesTextViewPr>
  <p:gridSpacing cx="45005" cy="450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60.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B42035-F539-41FD-A6F4-122F328C1D66}" type="datetimeFigureOut">
              <a:rPr lang="en-CA" smtClean="0"/>
              <a:t>2022-01-11</a:t>
            </a:fld>
            <a:endParaRPr lang="en-CA"/>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0A04B1A-5BFB-43B0-8E38-69CA9ED9DE5D}" type="slidenum">
              <a:rPr lang="en-CA" smtClean="0"/>
              <a:t>‹#›</a:t>
            </a:fld>
            <a:endParaRPr lang="en-CA"/>
          </a:p>
        </p:txBody>
      </p:sp>
    </p:spTree>
    <p:extLst>
      <p:ext uri="{BB962C8B-B14F-4D97-AF65-F5344CB8AC3E}">
        <p14:creationId xmlns:p14="http://schemas.microsoft.com/office/powerpoint/2010/main" val="26303175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1337D1D-3F7D-4969-87EF-35362B010D6C}" type="slidenum">
              <a:rPr lang="en-US"/>
              <a:pPr/>
              <a:t>5</a:t>
            </a:fld>
            <a:endParaRPr lang="en-US" dirty="0"/>
          </a:p>
        </p:txBody>
      </p:sp>
      <p:sp>
        <p:nvSpPr>
          <p:cNvPr id="335874"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35875" name="Rectangle 3"/>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6"/>
          <p:cNvSpPr>
            <a:spLocks noGrp="1" noChangeArrowheads="1"/>
          </p:cNvSpPr>
          <p:nvPr>
            <p:ph type="sldNum" sz="quarter"/>
          </p:nvPr>
        </p:nvSpPr>
        <p:spPr>
          <a:noFill/>
        </p:spPr>
        <p:txBody>
          <a:bodyPr/>
          <a:lstStyle/>
          <a:p>
            <a:fld id="{0E78A471-D789-41F3-8A64-F8CE717DD838}" type="slidenum">
              <a:rPr lang="en-GB"/>
              <a:t>11</a:t>
            </a:fld>
            <a:endParaRPr lang="en-GB"/>
          </a:p>
        </p:txBody>
      </p:sp>
      <p:sp>
        <p:nvSpPr>
          <p:cNvPr id="4099" name="Rectangle 1"/>
          <p:cNvSpPr txBox="1">
            <a:spLocks noGrp="1" noRot="1" noChangeAspect="1" noChangeArrowheads="1" noTextEdit="1"/>
          </p:cNvSpPr>
          <p:nvPr>
            <p:ph type="sldImg"/>
          </p:nvPr>
        </p:nvSpPr>
        <p:spPr>
          <a:xfrm>
            <a:off x="382588" y="695325"/>
            <a:ext cx="6091237" cy="3427413"/>
          </a:xfrm>
          <a:solidFill>
            <a:srgbClr val="FFFFFF"/>
          </a:solidFill>
          <a:ln>
            <a:solidFill>
              <a:srgbClr val="000000"/>
            </a:solidFill>
            <a:miter lim="800000"/>
          </a:ln>
        </p:spPr>
      </p:sp>
      <p:sp>
        <p:nvSpPr>
          <p:cNvPr id="4100" name="Text Box 2"/>
          <p:cNvSpPr txBox="1">
            <a:spLocks noGrp="1" noChangeArrowheads="1"/>
          </p:cNvSpPr>
          <p:nvPr>
            <p:ph type="body" idx="1"/>
          </p:nvPr>
        </p:nvSpPr>
        <p:spPr>
          <a:xfrm>
            <a:off x="685512" y="4343230"/>
            <a:ext cx="5486976" cy="4115139"/>
          </a:xfrm>
          <a:noFill/>
          <a:ln/>
        </p:spPr>
        <p:txBody>
          <a:bodyPr tIns="9279"/>
          <a:lstStyle/>
          <a:p>
            <a:pPr algn="just">
              <a:lnSpc>
                <a:spcPct val="93000"/>
              </a:lnSpc>
              <a:spcBef>
                <a:spcPct val="0"/>
              </a:spcBef>
              <a:tabLst>
                <a:tab pos="634643" algn="l"/>
                <a:tab pos="1269286" algn="l"/>
                <a:tab pos="1903929" algn="l"/>
                <a:tab pos="2538573" algn="l"/>
                <a:tab pos="3173216" algn="l"/>
                <a:tab pos="3807859" algn="l"/>
                <a:tab pos="4442502" algn="l"/>
                <a:tab pos="5077145" algn="l"/>
              </a:tabLst>
            </a:pPr>
            <a:endParaRPr lang="en-GB">
              <a:latin typeface="Arial" charset="0"/>
              <a:ea typeface="DejaVu Sans" charset="0"/>
              <a:cs typeface="DejaVu Sans" charset="0"/>
            </a:endParaRPr>
          </a:p>
          <a:p>
            <a:pPr algn="just">
              <a:lnSpc>
                <a:spcPct val="93000"/>
              </a:lnSpc>
              <a:spcBef>
                <a:spcPct val="0"/>
              </a:spcBef>
              <a:tabLst>
                <a:tab pos="634643" algn="l"/>
                <a:tab pos="1269286" algn="l"/>
                <a:tab pos="1903929" algn="l"/>
                <a:tab pos="2538573" algn="l"/>
                <a:tab pos="3173216" algn="l"/>
                <a:tab pos="3807859" algn="l"/>
                <a:tab pos="4442502" algn="l"/>
                <a:tab pos="5077145" algn="l"/>
              </a:tabLst>
            </a:pPr>
            <a:endParaRPr lang="en-GB">
              <a:latin typeface="Arial" charset="0"/>
              <a:ea typeface="DejaVu Sans" charset="0"/>
              <a:cs typeface="DejaVu Sans" charset="0"/>
            </a:endParaRPr>
          </a:p>
          <a:p>
            <a:pPr algn="just">
              <a:lnSpc>
                <a:spcPct val="93000"/>
              </a:lnSpc>
              <a:spcBef>
                <a:spcPct val="0"/>
              </a:spcBef>
              <a:tabLst>
                <a:tab pos="634643" algn="l"/>
                <a:tab pos="1269286" algn="l"/>
                <a:tab pos="1903929" algn="l"/>
                <a:tab pos="2538573" algn="l"/>
                <a:tab pos="3173216" algn="l"/>
                <a:tab pos="3807859" algn="l"/>
                <a:tab pos="4442502" algn="l"/>
                <a:tab pos="5077145" algn="l"/>
              </a:tabLst>
            </a:pPr>
            <a:endParaRPr lang="en-GB">
              <a:latin typeface="Arial" charset="0"/>
              <a:ea typeface="DejaVu Sans" charset="0"/>
              <a:cs typeface="DejaVu Sans" charset="0"/>
            </a:endParaRPr>
          </a:p>
          <a:p>
            <a:pPr algn="just">
              <a:lnSpc>
                <a:spcPct val="93000"/>
              </a:lnSpc>
              <a:spcBef>
                <a:spcPct val="0"/>
              </a:spcBef>
              <a:tabLst>
                <a:tab pos="634643" algn="l"/>
                <a:tab pos="1269286" algn="l"/>
                <a:tab pos="1903929" algn="l"/>
                <a:tab pos="2538573" algn="l"/>
                <a:tab pos="3173216" algn="l"/>
                <a:tab pos="3807859" algn="l"/>
                <a:tab pos="4442502" algn="l"/>
                <a:tab pos="5077145" algn="l"/>
              </a:tabLst>
            </a:pPr>
            <a:endParaRPr lang="en-GB">
              <a:latin typeface="Arial" charset="0"/>
              <a:ea typeface="DejaVu Sans" charset="0"/>
              <a:cs typeface="DejaVu Sans" charset="0"/>
            </a:endParaRPr>
          </a:p>
          <a:p>
            <a:r>
              <a:t>Simulated present and potential future diversity of European breeding birds. The left‐hand map (a) shows the number of species simulated breeding in each grid square for the present climate, whilst the right‐hand map (b) shows the number of species simulated as potentially breeding in each grid square for a potential future climate scenario for 2070–99 derived from the HadCM3 simulation for the SRES B2 emissions scenario.</a:t>
            </a:r>
          </a:p>
          <a:p>
            <a:endParaRPr/>
          </a:p>
          <a:p>
            <a:r>
              <a:rPr lang="en-GB"/>
              <a:t>© This slide is made available for non-commercial use only. Please note that permission may be required for re-use of images in which the copyright is owned by a third party.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3DBA51BE-5572-4ACD-9FCF-DB14D6D3A64E}" type="datetimeFigureOut">
              <a:rPr lang="en-CA" smtClean="0"/>
              <a:t>2022-01-11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3224712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3DBA51BE-5572-4ACD-9FCF-DB14D6D3A64E}" type="datetimeFigureOut">
              <a:rPr lang="en-CA" smtClean="0"/>
              <a:t>2022-01-11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599723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3DBA51BE-5572-4ACD-9FCF-DB14D6D3A64E}" type="datetimeFigureOut">
              <a:rPr lang="en-CA" smtClean="0"/>
              <a:t>2022-01-11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22242421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608641" y="273629"/>
            <a:ext cx="10968960" cy="1143480"/>
          </a:xfrm>
        </p:spPr>
        <p:txBody>
          <a:bodyPr/>
          <a:lstStyle/>
          <a:p>
            <a:r>
              <a:rPr lang="en-US"/>
              <a:t>Click to edit Master title style</a:t>
            </a:r>
          </a:p>
        </p:txBody>
      </p:sp>
      <p:sp>
        <p:nvSpPr>
          <p:cNvPr id="3" name="Content Placeholder 2"/>
          <p:cNvSpPr>
            <a:spLocks noGrp="1"/>
          </p:cNvSpPr>
          <p:nvPr>
            <p:ph sz="half" idx="1"/>
          </p:nvPr>
        </p:nvSpPr>
        <p:spPr>
          <a:xfrm>
            <a:off x="608641" y="1604330"/>
            <a:ext cx="10968960" cy="2193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8641" y="3935934"/>
            <a:ext cx="10968960" cy="219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p:cNvSpPr>
            <a:spLocks noGrp="1" noChangeArrowheads="1"/>
          </p:cNvSpPr>
          <p:nvPr>
            <p:ph type="dt" idx="10"/>
          </p:nvPr>
        </p:nvSpPr>
        <p:spPr>
          <a:ln/>
        </p:spPr>
        <p:txBody>
          <a:bodyPr/>
          <a:lstStyle>
            <a:lvl1pPr>
              <a:defRPr/>
            </a:lvl1pPr>
          </a:lstStyle>
          <a:p>
            <a:endParaRPr lang="en-US"/>
          </a:p>
        </p:txBody>
      </p:sp>
      <p:sp>
        <p:nvSpPr>
          <p:cNvPr id="6" name="Rectangle 4"/>
          <p:cNvSpPr>
            <a:spLocks noGrp="1" noChangeArrowheads="1"/>
          </p:cNvSpPr>
          <p:nvPr>
            <p:ph type="ftr" idx="11"/>
          </p:nvPr>
        </p:nvSpPr>
        <p:spPr>
          <a:ln/>
        </p:spPr>
        <p:txBody>
          <a:bodyPr/>
          <a:lstStyle>
            <a:lvl1pPr>
              <a:defRPr/>
            </a:lvl1pPr>
          </a:lstStyle>
          <a:p>
            <a:endParaRPr lang="en-US"/>
          </a:p>
        </p:txBody>
      </p:sp>
      <p:sp>
        <p:nvSpPr>
          <p:cNvPr id="7" name="Rectangle 5"/>
          <p:cNvSpPr>
            <a:spLocks noGrp="1" noChangeArrowheads="1"/>
          </p:cNvSpPr>
          <p:nvPr>
            <p:ph type="sldNum" idx="12"/>
          </p:nvPr>
        </p:nvSpPr>
        <p:spPr>
          <a:ln/>
        </p:spPr>
        <p:txBody>
          <a:bodyPr/>
          <a:lstStyle>
            <a:lvl1pPr>
              <a:defRPr/>
            </a:lvl1pPr>
          </a:lstStyle>
          <a:p>
            <a:fld id="{D165E9B0-7DA8-466E-963D-86F25D5E43BA}" type="slidenum">
              <a:rPr lang="en-GB"/>
              <a:pPr/>
              <a:t>‹#›</a:t>
            </a:fld>
            <a:endParaRPr lang="en-GB"/>
          </a:p>
        </p:txBody>
      </p:sp>
    </p:spTree>
    <p:extLst>
      <p:ext uri="{BB962C8B-B14F-4D97-AF65-F5344CB8AC3E}">
        <p14:creationId xmlns:p14="http://schemas.microsoft.com/office/powerpoint/2010/main" val="432152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3DBA51BE-5572-4ACD-9FCF-DB14D6D3A64E}" type="datetimeFigureOut">
              <a:rPr lang="en-CA" smtClean="0"/>
              <a:t>2022-01-11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4089900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BA51BE-5572-4ACD-9FCF-DB14D6D3A64E}" type="datetimeFigureOut">
              <a:rPr lang="en-CA" smtClean="0"/>
              <a:t>2022-01-11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390645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3DBA51BE-5572-4ACD-9FCF-DB14D6D3A64E}" type="datetimeFigureOut">
              <a:rPr lang="en-CA" smtClean="0"/>
              <a:t>2022-01-11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3988775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3DBA51BE-5572-4ACD-9FCF-DB14D6D3A64E}" type="datetimeFigureOut">
              <a:rPr lang="en-CA" smtClean="0"/>
              <a:t>2022-01-11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2387224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3DBA51BE-5572-4ACD-9FCF-DB14D6D3A64E}" type="datetimeFigureOut">
              <a:rPr lang="en-CA" smtClean="0"/>
              <a:t>2022-01-11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1257047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BA51BE-5572-4ACD-9FCF-DB14D6D3A64E}" type="datetimeFigureOut">
              <a:rPr lang="en-CA" smtClean="0"/>
              <a:t>2022-01-11</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140007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BA51BE-5572-4ACD-9FCF-DB14D6D3A64E}" type="datetimeFigureOut">
              <a:rPr lang="en-CA" smtClean="0"/>
              <a:t>2022-01-11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2580496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BA51BE-5572-4ACD-9FCF-DB14D6D3A64E}" type="datetimeFigureOut">
              <a:rPr lang="en-CA" smtClean="0"/>
              <a:t>2022-01-11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20BE435-6643-4550-B26A-A218C9086367}" type="slidenum">
              <a:rPr lang="en-CA" smtClean="0"/>
              <a:t>‹#›</a:t>
            </a:fld>
            <a:endParaRPr lang="en-CA"/>
          </a:p>
        </p:txBody>
      </p:sp>
    </p:spTree>
    <p:extLst>
      <p:ext uri="{BB962C8B-B14F-4D97-AF65-F5344CB8AC3E}">
        <p14:creationId xmlns:p14="http://schemas.microsoft.com/office/powerpoint/2010/main" val="3112430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BA51BE-5572-4ACD-9FCF-DB14D6D3A64E}" type="datetimeFigureOut">
              <a:rPr lang="en-CA" smtClean="0"/>
              <a:t>2022-01-11</a:t>
            </a:fld>
            <a:endParaRPr lang="en-CA"/>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0BE435-6643-4550-B26A-A218C9086367}" type="slidenum">
              <a:rPr lang="en-CA" smtClean="0"/>
              <a:t>‹#›</a:t>
            </a:fld>
            <a:endParaRPr lang="en-CA"/>
          </a:p>
        </p:txBody>
      </p:sp>
    </p:spTree>
    <p:extLst>
      <p:ext uri="{BB962C8B-B14F-4D97-AF65-F5344CB8AC3E}">
        <p14:creationId xmlns:p14="http://schemas.microsoft.com/office/powerpoint/2010/main" val="8120951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 Id="rId9" Type="http://schemas.openxmlformats.org/officeDocument/2006/relationships/image" Target="../media/image33.png"/></Relationships>
</file>

<file path=ppt/slides/_rels/slide16.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0.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 name="TextBox 9"/>
          <p:cNvSpPr txBox="1"/>
          <p:nvPr/>
        </p:nvSpPr>
        <p:spPr>
          <a:xfrm>
            <a:off x="0" y="128501"/>
            <a:ext cx="12192000" cy="523220"/>
          </a:xfrm>
          <a:prstGeom prst="rect">
            <a:avLst/>
          </a:prstGeom>
          <a:solidFill>
            <a:schemeClr val="bg1">
              <a:lumMod val="75000"/>
            </a:schemeClr>
          </a:solidFill>
        </p:spPr>
        <p:txBody>
          <a:bodyPr wrap="square" rtlCol="0">
            <a:spAutoFit/>
          </a:bodyPr>
          <a:lstStyle/>
          <a:p>
            <a:pPr algn="ctr"/>
            <a:r>
              <a:rPr lang="en-US" sz="2800" b="1" dirty="0"/>
              <a:t>Biogeographic regions</a:t>
            </a:r>
          </a:p>
        </p:txBody>
      </p:sp>
      <p:pic>
        <p:nvPicPr>
          <p:cNvPr id="3"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99118" y="2325194"/>
            <a:ext cx="2607463" cy="1766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0" y="2325194"/>
            <a:ext cx="2647948" cy="1766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050904" y="2325193"/>
            <a:ext cx="2617097" cy="1766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25140" y="2325194"/>
            <a:ext cx="2250623" cy="1766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Straight Arrow Connector 6"/>
          <p:cNvCxnSpPr/>
          <p:nvPr/>
        </p:nvCxnSpPr>
        <p:spPr>
          <a:xfrm>
            <a:off x="2310905" y="4444936"/>
            <a:ext cx="7585364" cy="0"/>
          </a:xfrm>
          <a:prstGeom prst="straightConnector1">
            <a:avLst/>
          </a:prstGeom>
          <a:ln w="101600">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299405" y="4060472"/>
            <a:ext cx="1058303" cy="369332"/>
          </a:xfrm>
          <a:prstGeom prst="rect">
            <a:avLst/>
          </a:prstGeom>
          <a:noFill/>
        </p:spPr>
        <p:txBody>
          <a:bodyPr wrap="none" rtlCol="0">
            <a:spAutoFit/>
          </a:bodyPr>
          <a:lstStyle/>
          <a:p>
            <a:r>
              <a:rPr lang="en-US" dirty="0"/>
              <a:t>Similarity</a:t>
            </a:r>
            <a:endParaRPr lang="en-CA" dirty="0"/>
          </a:p>
        </p:txBody>
      </p:sp>
    </p:spTree>
    <p:extLst>
      <p:ext uri="{BB962C8B-B14F-4D97-AF65-F5344CB8AC3E}">
        <p14:creationId xmlns:p14="http://schemas.microsoft.com/office/powerpoint/2010/main" val="1782130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21195" y="168567"/>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Problems: choice of taxa</a:t>
            </a:r>
          </a:p>
        </p:txBody>
      </p:sp>
      <p:pic>
        <p:nvPicPr>
          <p:cNvPr id="2050"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1749" y="742856"/>
            <a:ext cx="1878012" cy="137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1749" y="3706953"/>
            <a:ext cx="1878012" cy="1398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51749" y="5239129"/>
            <a:ext cx="1878012" cy="1461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 name="Group 2"/>
          <p:cNvGrpSpPr/>
          <p:nvPr/>
        </p:nvGrpSpPr>
        <p:grpSpPr>
          <a:xfrm>
            <a:off x="3729761" y="1428656"/>
            <a:ext cx="2363434" cy="4540988"/>
            <a:chOff x="2205761" y="1428656"/>
            <a:chExt cx="2363434" cy="4540988"/>
          </a:xfrm>
        </p:grpSpPr>
        <p:sp>
          <p:nvSpPr>
            <p:cNvPr id="6" name="Rectangle 5"/>
            <p:cNvSpPr/>
            <p:nvPr/>
          </p:nvSpPr>
          <p:spPr>
            <a:xfrm>
              <a:off x="3408814" y="2437399"/>
              <a:ext cx="1160381" cy="923330"/>
            </a:xfrm>
            <a:prstGeom prst="rect">
              <a:avLst/>
            </a:prstGeom>
          </p:spPr>
          <p:txBody>
            <a:bodyPr wrap="none">
              <a:spAutoFit/>
            </a:bodyPr>
            <a:lstStyle/>
            <a:p>
              <a:pPr algn="ctr"/>
              <a:r>
                <a:rPr lang="en-US" dirty="0"/>
                <a:t>Speciation</a:t>
              </a:r>
            </a:p>
            <a:p>
              <a:pPr algn="ctr"/>
              <a:r>
                <a:rPr lang="en-US" dirty="0"/>
                <a:t>Dispersal</a:t>
              </a:r>
            </a:p>
            <a:p>
              <a:pPr algn="ctr"/>
              <a:r>
                <a:rPr lang="en-US" dirty="0"/>
                <a:t>Extinction</a:t>
              </a:r>
            </a:p>
          </p:txBody>
        </p:sp>
        <p:cxnSp>
          <p:nvCxnSpPr>
            <p:cNvPr id="12" name="Curved Connector 11"/>
            <p:cNvCxnSpPr>
              <a:stCxn id="43" idx="3"/>
              <a:endCxn id="6" idx="1"/>
            </p:cNvCxnSpPr>
            <p:nvPr/>
          </p:nvCxnSpPr>
          <p:spPr>
            <a:xfrm>
              <a:off x="2207349" y="2899063"/>
              <a:ext cx="1201465" cy="1"/>
            </a:xfrm>
            <a:prstGeom prst="curvedConnector3">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3" name="Curved Connector 12"/>
            <p:cNvCxnSpPr>
              <a:stCxn id="2050" idx="3"/>
              <a:endCxn id="6" idx="1"/>
            </p:cNvCxnSpPr>
            <p:nvPr/>
          </p:nvCxnSpPr>
          <p:spPr>
            <a:xfrm>
              <a:off x="2205761" y="1428656"/>
              <a:ext cx="1203053" cy="1470408"/>
            </a:xfrm>
            <a:prstGeom prst="curvedConnector3">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8" name="Curved Connector 17"/>
            <p:cNvCxnSpPr>
              <a:stCxn id="2052" idx="3"/>
              <a:endCxn id="6" idx="1"/>
            </p:cNvCxnSpPr>
            <p:nvPr/>
          </p:nvCxnSpPr>
          <p:spPr>
            <a:xfrm flipV="1">
              <a:off x="2205761" y="2899064"/>
              <a:ext cx="1203053" cy="3070580"/>
            </a:xfrm>
            <a:prstGeom prst="curvedConnector3">
              <a:avLst>
                <a:gd name="adj1" fmla="val 50000"/>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9" name="Curved Connector 18"/>
            <p:cNvCxnSpPr>
              <a:stCxn id="2051" idx="3"/>
              <a:endCxn id="6" idx="1"/>
            </p:cNvCxnSpPr>
            <p:nvPr/>
          </p:nvCxnSpPr>
          <p:spPr>
            <a:xfrm flipV="1">
              <a:off x="2205761" y="2899064"/>
              <a:ext cx="1203053" cy="1507149"/>
            </a:xfrm>
            <a:prstGeom prst="curvedConnector3">
              <a:avLst/>
            </a:prstGeom>
            <a:ln>
              <a:headEnd type="arrow"/>
              <a:tailEnd type="arrow"/>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5045653" y="2899065"/>
            <a:ext cx="5467350" cy="3251553"/>
            <a:chOff x="3521653" y="2899064"/>
            <a:chExt cx="5467350" cy="3251553"/>
          </a:xfrm>
        </p:grpSpPr>
        <p:cxnSp>
          <p:nvCxnSpPr>
            <p:cNvPr id="35" name="Curved Connector 34"/>
            <p:cNvCxnSpPr>
              <a:stCxn id="40" idx="0"/>
              <a:endCxn id="6" idx="3"/>
            </p:cNvCxnSpPr>
            <p:nvPr/>
          </p:nvCxnSpPr>
          <p:spPr>
            <a:xfrm rot="16200000" flipV="1">
              <a:off x="5064167" y="2404093"/>
              <a:ext cx="696191" cy="1686133"/>
            </a:xfrm>
            <a:prstGeom prst="curvedConnector2">
              <a:avLst/>
            </a:prstGeom>
            <a:ln>
              <a:headEnd type="arrow"/>
              <a:tailEnd type="arrow"/>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3521653" y="3595255"/>
              <a:ext cx="5467350" cy="369332"/>
            </a:xfrm>
            <a:prstGeom prst="rect">
              <a:avLst/>
            </a:prstGeom>
            <a:solidFill>
              <a:schemeClr val="bg1">
                <a:lumMod val="85000"/>
              </a:schemeClr>
            </a:solidFill>
          </p:spPr>
          <p:txBody>
            <a:bodyPr wrap="square">
              <a:spAutoFit/>
            </a:bodyPr>
            <a:lstStyle/>
            <a:p>
              <a:pPr algn="ctr"/>
              <a:r>
                <a:rPr lang="en-CA" dirty="0"/>
                <a:t>Wallace’s Line</a:t>
              </a:r>
            </a:p>
          </p:txBody>
        </p:sp>
        <p:pic>
          <p:nvPicPr>
            <p:cNvPr id="2054"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21653" y="3959867"/>
              <a:ext cx="5467350" cy="219075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43" name="Picture 10"/>
          <p:cNvPicPr preferRelativeResize="0">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51749" y="2213263"/>
            <a:ext cx="1879600" cy="137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5004149" y="6150618"/>
            <a:ext cx="5661046" cy="307777"/>
          </a:xfrm>
          <a:prstGeom prst="rect">
            <a:avLst/>
          </a:prstGeom>
        </p:spPr>
        <p:txBody>
          <a:bodyPr wrap="square">
            <a:spAutoFit/>
          </a:bodyPr>
          <a:lstStyle/>
          <a:p>
            <a:pPr algn="r"/>
            <a:r>
              <a:rPr lang="en-CA" sz="1400" dirty="0"/>
              <a:t>Simpson, Proceedings of the American Philosophical Society 1977</a:t>
            </a:r>
          </a:p>
        </p:txBody>
      </p:sp>
    </p:spTree>
    <p:extLst>
      <p:ext uri="{BB962C8B-B14F-4D97-AF65-F5344CB8AC3E}">
        <p14:creationId xmlns:p14="http://schemas.microsoft.com/office/powerpoint/2010/main" val="3350573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up)">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a:xfrm>
            <a:off x="7405255" y="689247"/>
            <a:ext cx="3000306" cy="1139552"/>
          </a:xfrm>
        </p:spPr>
        <p:txBody>
          <a:bodyPr vert="horz" lIns="91440" tIns="12801" rIns="91440" bIns="45720" rtlCol="0" anchor="ctr">
            <a:normAutofit/>
          </a:bodyPr>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GB" sz="1500" b="1" dirty="0"/>
              <a:t>Potential impacts of climatic change upon geographical distributions of birds</a:t>
            </a:r>
          </a:p>
        </p:txBody>
      </p:sp>
      <p:pic>
        <p:nvPicPr>
          <p:cNvPr id="2052" name="Picture 3"/>
          <p:cNvPicPr>
            <a:picLocks noChangeAspect="1" noChangeArrowheads="1"/>
          </p:cNvPicPr>
          <p:nvPr/>
        </p:nvPicPr>
        <p:blipFill>
          <a:blip r:embed="rId3" cstate="print"/>
          <a:srcRect/>
          <a:stretch>
            <a:fillRect/>
          </a:stretch>
        </p:blipFill>
        <p:spPr bwMode="auto">
          <a:xfrm>
            <a:off x="1524000" y="0"/>
            <a:ext cx="0" cy="0"/>
          </a:xfrm>
          <a:prstGeom prst="rect">
            <a:avLst/>
          </a:prstGeom>
          <a:noFill/>
          <a:ln w="9525">
            <a:noFill/>
            <a:round/>
            <a:headEnd/>
            <a:tailEnd/>
          </a:ln>
        </p:spPr>
      </p:pic>
      <p:sp>
        <p:nvSpPr>
          <p:cNvPr id="6" name="TextBox 5"/>
          <p:cNvSpPr txBox="1"/>
          <p:nvPr/>
        </p:nvSpPr>
        <p:spPr>
          <a:xfrm>
            <a:off x="1524000" y="0"/>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Problems: temporal changes (Climate change)</a:t>
            </a:r>
          </a:p>
        </p:txBody>
      </p:sp>
      <p:pic>
        <p:nvPicPr>
          <p:cNvPr id="7" name="Picture 2"/>
          <p:cNvPicPr>
            <a:picLocks noChangeAspect="1" noChangeArrowheads="1"/>
          </p:cNvPicPr>
          <p:nvPr/>
        </p:nvPicPr>
        <p:blipFill>
          <a:blip r:embed="rId4" cstate="print"/>
          <a:srcRect/>
          <a:stretch>
            <a:fillRect/>
          </a:stretch>
        </p:blipFill>
        <p:spPr bwMode="auto">
          <a:xfrm>
            <a:off x="1639200" y="458449"/>
            <a:ext cx="5142960" cy="2428620"/>
          </a:xfrm>
          <a:prstGeom prst="rect">
            <a:avLst/>
          </a:prstGeom>
          <a:noFill/>
          <a:ln w="9525">
            <a:noFill/>
            <a:round/>
            <a:headEnd/>
            <a:tailEnd/>
          </a:ln>
        </p:spPr>
      </p:pic>
      <p:sp>
        <p:nvSpPr>
          <p:cNvPr id="2" name="Rectangle 1"/>
          <p:cNvSpPr/>
          <p:nvPr/>
        </p:nvSpPr>
        <p:spPr>
          <a:xfrm>
            <a:off x="8855413" y="6559801"/>
            <a:ext cx="1730730" cy="276999"/>
          </a:xfrm>
          <a:prstGeom prst="rect">
            <a:avLst/>
          </a:prstGeom>
        </p:spPr>
        <p:txBody>
          <a:bodyPr wrap="none">
            <a:spAutoFit/>
          </a:bodyPr>
          <a:lstStyle/>
          <a:p>
            <a:r>
              <a:rPr lang="en-CA" sz="1200" dirty="0"/>
              <a:t>HUNTLEY et al. IBIS 2006</a:t>
            </a:r>
          </a:p>
        </p:txBody>
      </p:sp>
      <p:grpSp>
        <p:nvGrpSpPr>
          <p:cNvPr id="9" name="Group 8"/>
          <p:cNvGrpSpPr/>
          <p:nvPr/>
        </p:nvGrpSpPr>
        <p:grpSpPr>
          <a:xfrm>
            <a:off x="2539522" y="1672759"/>
            <a:ext cx="7775184" cy="4773156"/>
            <a:chOff x="1015522" y="1672759"/>
            <a:chExt cx="7775184" cy="4773156"/>
          </a:xfrm>
        </p:grpSpPr>
        <p:pic>
          <p:nvPicPr>
            <p:cNvPr id="2051" name="Picture 2"/>
            <p:cNvPicPr>
              <a:picLocks noChangeAspect="1" noChangeArrowheads="1"/>
            </p:cNvPicPr>
            <p:nvPr/>
          </p:nvPicPr>
          <p:blipFill>
            <a:blip r:embed="rId5" cstate="print"/>
            <a:srcRect/>
            <a:stretch>
              <a:fillRect/>
            </a:stretch>
          </p:blipFill>
          <p:spPr bwMode="auto">
            <a:xfrm>
              <a:off x="1015522" y="3292315"/>
              <a:ext cx="7775184" cy="3153600"/>
            </a:xfrm>
            <a:prstGeom prst="rect">
              <a:avLst/>
            </a:prstGeom>
            <a:noFill/>
            <a:ln w="9525">
              <a:solidFill>
                <a:schemeClr val="tx1"/>
              </a:solidFill>
              <a:round/>
              <a:headEnd/>
              <a:tailEnd/>
            </a:ln>
          </p:spPr>
        </p:pic>
        <p:sp>
          <p:nvSpPr>
            <p:cNvPr id="3" name="TextBox 2"/>
            <p:cNvSpPr txBox="1"/>
            <p:nvPr/>
          </p:nvSpPr>
          <p:spPr>
            <a:xfrm>
              <a:off x="2566555" y="3261142"/>
              <a:ext cx="904009" cy="369332"/>
            </a:xfrm>
            <a:prstGeom prst="rect">
              <a:avLst/>
            </a:prstGeom>
            <a:noFill/>
          </p:spPr>
          <p:txBody>
            <a:bodyPr wrap="square" rtlCol="0">
              <a:spAutoFit/>
            </a:bodyPr>
            <a:lstStyle/>
            <a:p>
              <a:r>
                <a:rPr lang="en-US" dirty="0"/>
                <a:t>NOW</a:t>
              </a:r>
              <a:endParaRPr lang="en-CA" dirty="0"/>
            </a:p>
          </p:txBody>
        </p:sp>
        <p:sp>
          <p:nvSpPr>
            <p:cNvPr id="10" name="TextBox 9"/>
            <p:cNvSpPr txBox="1"/>
            <p:nvPr/>
          </p:nvSpPr>
          <p:spPr>
            <a:xfrm>
              <a:off x="6615545" y="3272116"/>
              <a:ext cx="904009" cy="369332"/>
            </a:xfrm>
            <a:prstGeom prst="rect">
              <a:avLst/>
            </a:prstGeom>
            <a:noFill/>
          </p:spPr>
          <p:txBody>
            <a:bodyPr wrap="square" rtlCol="0">
              <a:spAutoFit/>
            </a:bodyPr>
            <a:lstStyle/>
            <a:p>
              <a:r>
                <a:rPr lang="en-US" dirty="0"/>
                <a:t>2070</a:t>
              </a:r>
              <a:endParaRPr lang="en-CA" dirty="0"/>
            </a:p>
          </p:txBody>
        </p:sp>
        <p:cxnSp>
          <p:nvCxnSpPr>
            <p:cNvPr id="11" name="Curved Connector 10"/>
            <p:cNvCxnSpPr>
              <a:endCxn id="7" idx="3"/>
            </p:cNvCxnSpPr>
            <p:nvPr/>
          </p:nvCxnSpPr>
          <p:spPr>
            <a:xfrm rot="16200000" flipV="1">
              <a:off x="4848938" y="2081981"/>
              <a:ext cx="1773048" cy="954603"/>
            </a:xfrm>
            <a:prstGeom prst="curvedConnector2">
              <a:avLst/>
            </a:prstGeom>
            <a:ln w="76200">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8184048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3383" y="1300164"/>
            <a:ext cx="3514289" cy="28458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1524000" y="0"/>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Problems: temporal changes (Climate change)</a:t>
            </a:r>
          </a:p>
        </p:txBody>
      </p:sp>
      <p:sp>
        <p:nvSpPr>
          <p:cNvPr id="5" name="Rectangle 4"/>
          <p:cNvSpPr/>
          <p:nvPr/>
        </p:nvSpPr>
        <p:spPr>
          <a:xfrm>
            <a:off x="1773383" y="653832"/>
            <a:ext cx="3514289" cy="646331"/>
          </a:xfrm>
          <a:prstGeom prst="rect">
            <a:avLst/>
          </a:prstGeom>
        </p:spPr>
        <p:txBody>
          <a:bodyPr wrap="square">
            <a:spAutoFit/>
          </a:bodyPr>
          <a:lstStyle/>
          <a:p>
            <a:pPr algn="ctr"/>
            <a:r>
              <a:rPr lang="en-CA" dirty="0"/>
              <a:t>North Sea fishes are shifting north with climatic warming</a:t>
            </a:r>
          </a:p>
        </p:txBody>
      </p:sp>
      <p:sp>
        <p:nvSpPr>
          <p:cNvPr id="7" name="Rectangle 6"/>
          <p:cNvSpPr/>
          <p:nvPr/>
        </p:nvSpPr>
        <p:spPr>
          <a:xfrm>
            <a:off x="3985208" y="2553115"/>
            <a:ext cx="1405641" cy="369332"/>
          </a:xfrm>
          <a:prstGeom prst="rect">
            <a:avLst/>
          </a:prstGeom>
        </p:spPr>
        <p:txBody>
          <a:bodyPr wrap="none">
            <a:spAutoFit/>
          </a:bodyPr>
          <a:lstStyle/>
          <a:p>
            <a:r>
              <a:rPr lang="en-CA" i="1" dirty="0"/>
              <a:t>snake blenny</a:t>
            </a:r>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87979" y="2919132"/>
            <a:ext cx="800101" cy="612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 name="Group 8"/>
          <p:cNvGrpSpPr/>
          <p:nvPr/>
        </p:nvGrpSpPr>
        <p:grpSpPr>
          <a:xfrm>
            <a:off x="6168611" y="2737781"/>
            <a:ext cx="3641590" cy="3151548"/>
            <a:chOff x="4644611" y="2737781"/>
            <a:chExt cx="3641590" cy="3151548"/>
          </a:xfrm>
        </p:grpSpPr>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61110" y="2737781"/>
              <a:ext cx="3325091" cy="3151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Rectangle 10"/>
            <p:cNvSpPr/>
            <p:nvPr/>
          </p:nvSpPr>
          <p:spPr>
            <a:xfrm rot="16200000">
              <a:off x="3876131" y="3841368"/>
              <a:ext cx="1906291" cy="369332"/>
            </a:xfrm>
            <a:prstGeom prst="rect">
              <a:avLst/>
            </a:prstGeom>
          </p:spPr>
          <p:txBody>
            <a:bodyPr wrap="none">
              <a:spAutoFit/>
            </a:bodyPr>
            <a:lstStyle/>
            <a:p>
              <a:r>
                <a:rPr lang="en-CA" i="1" dirty="0"/>
                <a:t>Number of species</a:t>
              </a:r>
            </a:p>
          </p:txBody>
        </p:sp>
        <p:sp>
          <p:nvSpPr>
            <p:cNvPr id="8" name="Rectangle 7"/>
            <p:cNvSpPr/>
            <p:nvPr/>
          </p:nvSpPr>
          <p:spPr>
            <a:xfrm>
              <a:off x="6544287" y="2773005"/>
              <a:ext cx="1741914" cy="1200329"/>
            </a:xfrm>
            <a:prstGeom prst="rect">
              <a:avLst/>
            </a:prstGeom>
          </p:spPr>
          <p:txBody>
            <a:bodyPr wrap="square">
              <a:spAutoFit/>
            </a:bodyPr>
            <a:lstStyle/>
            <a:p>
              <a:r>
                <a:rPr lang="en-CA" dirty="0"/>
                <a:t>Average north shifting: 172 km between 1977 and 2001</a:t>
              </a:r>
            </a:p>
          </p:txBody>
        </p:sp>
      </p:grpSp>
      <p:sp>
        <p:nvSpPr>
          <p:cNvPr id="13" name="Rectangle 12"/>
          <p:cNvSpPr/>
          <p:nvPr/>
        </p:nvSpPr>
        <p:spPr>
          <a:xfrm>
            <a:off x="8952402" y="6559799"/>
            <a:ext cx="1715598" cy="276999"/>
          </a:xfrm>
          <a:prstGeom prst="rect">
            <a:avLst/>
          </a:prstGeom>
        </p:spPr>
        <p:txBody>
          <a:bodyPr wrap="none">
            <a:spAutoFit/>
          </a:bodyPr>
          <a:lstStyle/>
          <a:p>
            <a:r>
              <a:rPr lang="en-CA" sz="1200" dirty="0"/>
              <a:t>Perry et al, Science 2009</a:t>
            </a:r>
          </a:p>
        </p:txBody>
      </p:sp>
    </p:spTree>
    <p:extLst>
      <p:ext uri="{BB962C8B-B14F-4D97-AF65-F5344CB8AC3E}">
        <p14:creationId xmlns:p14="http://schemas.microsoft.com/office/powerpoint/2010/main" val="2657172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Grp="1" noChangeArrowheads="1"/>
          </p:cNvSpPr>
          <p:nvPr/>
        </p:nvSpPr>
        <p:spPr bwMode="auto">
          <a:xfrm>
            <a:off x="1560514" y="558981"/>
            <a:ext cx="9070975" cy="79851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600" b="1" dirty="0"/>
              <a:t>Climate change and deepening of the North Sea fish assemblage: a biotic indicator of warming seas</a:t>
            </a:r>
          </a:p>
        </p:txBody>
      </p:sp>
      <p:pic>
        <p:nvPicPr>
          <p:cNvPr id="6" name="Picture 5"/>
          <p:cNvPicPr>
            <a:picLocks noChangeAspect="1" noChangeArrowheads="1"/>
          </p:cNvPicPr>
          <p:nvPr/>
        </p:nvPicPr>
        <p:blipFill>
          <a:blip r:embed="rId2" cstate="print"/>
          <a:srcRect/>
          <a:stretch>
            <a:fillRect/>
          </a:stretch>
        </p:blipFill>
        <p:spPr bwMode="auto">
          <a:xfrm>
            <a:off x="2183758" y="1357493"/>
            <a:ext cx="4291577" cy="4762000"/>
          </a:xfrm>
          <a:prstGeom prst="rect">
            <a:avLst/>
          </a:prstGeom>
          <a:noFill/>
          <a:ln w="9525">
            <a:noFill/>
            <a:round/>
            <a:headEnd/>
            <a:tailEnd/>
          </a:ln>
        </p:spPr>
      </p:pic>
      <p:sp>
        <p:nvSpPr>
          <p:cNvPr id="7" name="TextBox 6"/>
          <p:cNvSpPr txBox="1"/>
          <p:nvPr/>
        </p:nvSpPr>
        <p:spPr>
          <a:xfrm>
            <a:off x="1524000" y="0"/>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Problems: temporal changes (Climate change)</a:t>
            </a:r>
          </a:p>
        </p:txBody>
      </p:sp>
      <p:sp>
        <p:nvSpPr>
          <p:cNvPr id="8" name="Rectangle 7"/>
          <p:cNvSpPr/>
          <p:nvPr/>
        </p:nvSpPr>
        <p:spPr>
          <a:xfrm>
            <a:off x="7774388" y="6559800"/>
            <a:ext cx="2893613" cy="276999"/>
          </a:xfrm>
          <a:prstGeom prst="rect">
            <a:avLst/>
          </a:prstGeom>
        </p:spPr>
        <p:txBody>
          <a:bodyPr wrap="none">
            <a:spAutoFit/>
          </a:bodyPr>
          <a:lstStyle/>
          <a:p>
            <a:r>
              <a:rPr lang="en-CA" sz="1200" dirty="0" err="1"/>
              <a:t>Dulvy</a:t>
            </a:r>
            <a:r>
              <a:rPr lang="en-CA" sz="1200" dirty="0"/>
              <a:t> et al, journal of Applied Ecology 2008</a:t>
            </a:r>
          </a:p>
        </p:txBody>
      </p:sp>
      <p:sp>
        <p:nvSpPr>
          <p:cNvPr id="9" name="Rectangle 8"/>
          <p:cNvSpPr>
            <a:spLocks noGrp="1" noChangeArrowheads="1"/>
          </p:cNvSpPr>
          <p:nvPr/>
        </p:nvSpPr>
        <p:spPr bwMode="auto">
          <a:xfrm>
            <a:off x="7592290" y="2747999"/>
            <a:ext cx="2260278" cy="1561994"/>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Fishes are not going extinct now but are moving deeper</a:t>
            </a:r>
          </a:p>
        </p:txBody>
      </p:sp>
    </p:spTree>
    <p:extLst>
      <p:ext uri="{BB962C8B-B14F-4D97-AF65-F5344CB8AC3E}">
        <p14:creationId xmlns:p14="http://schemas.microsoft.com/office/powerpoint/2010/main" val="10253443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22741" y="358433"/>
            <a:ext cx="5188267" cy="6376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524000" y="0"/>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Problems: temporal changes (Climate Change)</a:t>
            </a:r>
          </a:p>
        </p:txBody>
      </p:sp>
      <p:sp>
        <p:nvSpPr>
          <p:cNvPr id="4" name="Rectangle 3"/>
          <p:cNvSpPr/>
          <p:nvPr/>
        </p:nvSpPr>
        <p:spPr>
          <a:xfrm>
            <a:off x="7023670" y="6488668"/>
            <a:ext cx="3644331" cy="369332"/>
          </a:xfrm>
          <a:prstGeom prst="rect">
            <a:avLst/>
          </a:prstGeom>
        </p:spPr>
        <p:txBody>
          <a:bodyPr wrap="none">
            <a:spAutoFit/>
          </a:bodyPr>
          <a:lstStyle/>
          <a:p>
            <a:r>
              <a:rPr lang="en-CA" dirty="0"/>
              <a:t>Cheung et al. Fish and Fisheries 2009</a:t>
            </a:r>
          </a:p>
        </p:txBody>
      </p:sp>
      <p:sp>
        <p:nvSpPr>
          <p:cNvPr id="7" name="Rectangle 6"/>
          <p:cNvSpPr>
            <a:spLocks noGrp="1" noChangeArrowheads="1"/>
          </p:cNvSpPr>
          <p:nvPr/>
        </p:nvSpPr>
        <p:spPr bwMode="auto">
          <a:xfrm>
            <a:off x="7592290" y="2539277"/>
            <a:ext cx="2260278" cy="1561994"/>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Invasion and local extinctions can change the structure of local assemblages by up to 60% by 2050</a:t>
            </a:r>
          </a:p>
        </p:txBody>
      </p:sp>
    </p:spTree>
    <p:extLst>
      <p:ext uri="{BB962C8B-B14F-4D97-AF65-F5344CB8AC3E}">
        <p14:creationId xmlns:p14="http://schemas.microsoft.com/office/powerpoint/2010/main" val="11498617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83" name="Picture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307381"/>
            <a:ext cx="3288478" cy="2852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1524000" y="0"/>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Problems: temporal changes (Anthropogenic)</a:t>
            </a:r>
          </a:p>
        </p:txBody>
      </p:sp>
      <p:sp>
        <p:nvSpPr>
          <p:cNvPr id="5" name="Rectangle 4"/>
          <p:cNvSpPr/>
          <p:nvPr/>
        </p:nvSpPr>
        <p:spPr>
          <a:xfrm>
            <a:off x="8124831" y="6542415"/>
            <a:ext cx="2513958" cy="276999"/>
          </a:xfrm>
          <a:prstGeom prst="rect">
            <a:avLst/>
          </a:prstGeom>
        </p:spPr>
        <p:txBody>
          <a:bodyPr wrap="none">
            <a:spAutoFit/>
          </a:bodyPr>
          <a:lstStyle/>
          <a:p>
            <a:r>
              <a:rPr lang="en-CA" sz="1200" dirty="0" err="1"/>
              <a:t>LALIBERTE</a:t>
            </a:r>
            <a:r>
              <a:rPr lang="en-CA" sz="1200" dirty="0"/>
              <a:t> &amp; RIPPLE, Bioscience 2004</a:t>
            </a:r>
          </a:p>
        </p:txBody>
      </p:sp>
      <p:sp>
        <p:nvSpPr>
          <p:cNvPr id="6" name="TextBox 5"/>
          <p:cNvSpPr txBox="1"/>
          <p:nvPr/>
        </p:nvSpPr>
        <p:spPr>
          <a:xfrm rot="5400000">
            <a:off x="4184817" y="1688771"/>
            <a:ext cx="1625766" cy="276999"/>
          </a:xfrm>
          <a:prstGeom prst="rect">
            <a:avLst/>
          </a:prstGeom>
          <a:noFill/>
        </p:spPr>
        <p:txBody>
          <a:bodyPr wrap="none" rtlCol="0">
            <a:spAutoFit/>
          </a:bodyPr>
          <a:lstStyle/>
          <a:p>
            <a:r>
              <a:rPr lang="en-US" sz="1200" dirty="0"/>
              <a:t>Human Influence index</a:t>
            </a:r>
            <a:endParaRPr lang="en-CA" sz="1200" dirty="0"/>
          </a:p>
        </p:txBody>
      </p:sp>
      <p:sp>
        <p:nvSpPr>
          <p:cNvPr id="17" name="TextBox 16"/>
          <p:cNvSpPr txBox="1"/>
          <p:nvPr/>
        </p:nvSpPr>
        <p:spPr>
          <a:xfrm>
            <a:off x="4406671" y="1066341"/>
            <a:ext cx="440570" cy="276999"/>
          </a:xfrm>
          <a:prstGeom prst="rect">
            <a:avLst/>
          </a:prstGeom>
          <a:noFill/>
        </p:spPr>
        <p:txBody>
          <a:bodyPr wrap="none" rtlCol="0">
            <a:spAutoFit/>
          </a:bodyPr>
          <a:lstStyle/>
          <a:p>
            <a:r>
              <a:rPr lang="en-US" sz="1200" dirty="0"/>
              <a:t>Low</a:t>
            </a:r>
            <a:endParaRPr lang="en-CA" sz="1200" dirty="0"/>
          </a:p>
        </p:txBody>
      </p:sp>
      <p:grpSp>
        <p:nvGrpSpPr>
          <p:cNvPr id="2" name="Group 1"/>
          <p:cNvGrpSpPr/>
          <p:nvPr/>
        </p:nvGrpSpPr>
        <p:grpSpPr>
          <a:xfrm>
            <a:off x="1950025" y="1827270"/>
            <a:ext cx="8281554" cy="4542356"/>
            <a:chOff x="426025" y="1827270"/>
            <a:chExt cx="8281554" cy="4542356"/>
          </a:xfrm>
        </p:grpSpPr>
        <p:sp>
          <p:nvSpPr>
            <p:cNvPr id="7" name="Rectangle 6"/>
            <p:cNvSpPr/>
            <p:nvPr/>
          </p:nvSpPr>
          <p:spPr>
            <a:xfrm>
              <a:off x="426025" y="3356263"/>
              <a:ext cx="8281554" cy="301336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8651" y="4574970"/>
              <a:ext cx="8096250" cy="171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8034" y="3469630"/>
              <a:ext cx="1080000" cy="115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62190" y="3469630"/>
              <a:ext cx="1080000" cy="115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preferRelativeResize="0">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37239" y="3469630"/>
              <a:ext cx="1080000" cy="115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Picture 7"/>
            <p:cNvPicPr preferRelativeResize="0">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18784" y="3469630"/>
              <a:ext cx="1080000" cy="115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preferRelativeResize="0">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10182" y="3469630"/>
              <a:ext cx="1080000" cy="115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1" name="Picture 9"/>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326575" y="3469630"/>
              <a:ext cx="1080000" cy="11514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 name="TextBox 17"/>
            <p:cNvSpPr txBox="1"/>
            <p:nvPr/>
          </p:nvSpPr>
          <p:spPr>
            <a:xfrm>
              <a:off x="2882426" y="2315106"/>
              <a:ext cx="468398" cy="276999"/>
            </a:xfrm>
            <a:prstGeom prst="rect">
              <a:avLst/>
            </a:prstGeom>
            <a:noFill/>
          </p:spPr>
          <p:txBody>
            <a:bodyPr wrap="none" rtlCol="0">
              <a:spAutoFit/>
            </a:bodyPr>
            <a:lstStyle/>
            <a:p>
              <a:r>
                <a:rPr lang="en-US" sz="1200" dirty="0"/>
                <a:t>High</a:t>
              </a:r>
              <a:endParaRPr lang="en-CA" sz="1200" dirty="0"/>
            </a:p>
          </p:txBody>
        </p:sp>
        <p:cxnSp>
          <p:nvCxnSpPr>
            <p:cNvPr id="20" name="Curved Connector 19"/>
            <p:cNvCxnSpPr>
              <a:stCxn id="7" idx="0"/>
              <a:endCxn id="6" idx="0"/>
            </p:cNvCxnSpPr>
            <p:nvPr/>
          </p:nvCxnSpPr>
          <p:spPr>
            <a:xfrm rot="16200000" flipV="1">
              <a:off x="3325005" y="2114466"/>
              <a:ext cx="1528993" cy="954602"/>
            </a:xfrm>
            <a:prstGeom prst="curvedConnector2">
              <a:avLst/>
            </a:prstGeom>
            <a:ln w="76200">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17608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30"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2386" y="805269"/>
            <a:ext cx="4273858" cy="5639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1524000" y="0"/>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Problems: range shifts (Invasive species)</a:t>
            </a:r>
          </a:p>
        </p:txBody>
      </p:sp>
      <p:grpSp>
        <p:nvGrpSpPr>
          <p:cNvPr id="8" name="Group 7"/>
          <p:cNvGrpSpPr/>
          <p:nvPr/>
        </p:nvGrpSpPr>
        <p:grpSpPr>
          <a:xfrm>
            <a:off x="7104056" y="3396529"/>
            <a:ext cx="3459201" cy="3064928"/>
            <a:chOff x="5580055" y="3396529"/>
            <a:chExt cx="3459201" cy="3064928"/>
          </a:xfrm>
        </p:grpSpPr>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0055" y="4089059"/>
              <a:ext cx="1699591" cy="119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0056" y="5366166"/>
              <a:ext cx="1699591" cy="1095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39665" y="3396529"/>
              <a:ext cx="1699591" cy="17187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39664" y="5225390"/>
              <a:ext cx="1699591" cy="12360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5127"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11998" y="5114540"/>
            <a:ext cx="821716" cy="598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Rectangle 11"/>
          <p:cNvSpPr/>
          <p:nvPr/>
        </p:nvSpPr>
        <p:spPr>
          <a:xfrm>
            <a:off x="1524000" y="326608"/>
            <a:ext cx="9144000" cy="369332"/>
          </a:xfrm>
          <a:prstGeom prst="rect">
            <a:avLst/>
          </a:prstGeom>
          <a:solidFill>
            <a:schemeClr val="bg1">
              <a:lumMod val="85000"/>
            </a:schemeClr>
          </a:solidFill>
        </p:spPr>
        <p:txBody>
          <a:bodyPr wrap="square">
            <a:spAutoFit/>
          </a:bodyPr>
          <a:lstStyle/>
          <a:p>
            <a:pPr algn="ctr"/>
            <a:r>
              <a:rPr lang="en-CA" dirty="0"/>
              <a:t>SPECIES ARE MOVING AROUND</a:t>
            </a:r>
          </a:p>
        </p:txBody>
      </p:sp>
      <p:grpSp>
        <p:nvGrpSpPr>
          <p:cNvPr id="7" name="Group 6"/>
          <p:cNvGrpSpPr/>
          <p:nvPr/>
        </p:nvGrpSpPr>
        <p:grpSpPr>
          <a:xfrm>
            <a:off x="6518031" y="695941"/>
            <a:ext cx="3921369" cy="2359877"/>
            <a:chOff x="4994030" y="695940"/>
            <a:chExt cx="3921369" cy="2359877"/>
          </a:xfrm>
        </p:grpSpPr>
        <p:pic>
          <p:nvPicPr>
            <p:cNvPr id="5122"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994030" y="695940"/>
              <a:ext cx="3921369" cy="2195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5367369" y="2686485"/>
              <a:ext cx="3389004" cy="369332"/>
            </a:xfrm>
            <a:prstGeom prst="rect">
              <a:avLst/>
            </a:prstGeom>
            <a:noFill/>
          </p:spPr>
          <p:txBody>
            <a:bodyPr wrap="square" rtlCol="0">
              <a:spAutoFit/>
            </a:bodyPr>
            <a:lstStyle/>
            <a:p>
              <a:pPr algn="ctr"/>
              <a:r>
                <a:rPr lang="en-US" dirty="0"/>
                <a:t>GLOBAL SHIPPING LINES</a:t>
              </a:r>
              <a:endParaRPr lang="en-CA" dirty="0"/>
            </a:p>
          </p:txBody>
        </p:sp>
      </p:grpSp>
      <p:sp>
        <p:nvSpPr>
          <p:cNvPr id="9" name="Rectangle 8"/>
          <p:cNvSpPr/>
          <p:nvPr/>
        </p:nvSpPr>
        <p:spPr>
          <a:xfrm>
            <a:off x="1524001" y="6550224"/>
            <a:ext cx="2613985" cy="307777"/>
          </a:xfrm>
          <a:prstGeom prst="rect">
            <a:avLst/>
          </a:prstGeom>
        </p:spPr>
        <p:txBody>
          <a:bodyPr wrap="none">
            <a:spAutoFit/>
          </a:bodyPr>
          <a:lstStyle/>
          <a:p>
            <a:r>
              <a:rPr lang="en-CA" sz="1400" dirty="0"/>
              <a:t>Schofield, Aquatic Invasions 2009</a:t>
            </a:r>
          </a:p>
        </p:txBody>
      </p:sp>
    </p:spTree>
    <p:extLst>
      <p:ext uri="{BB962C8B-B14F-4D97-AF65-F5344CB8AC3E}">
        <p14:creationId xmlns:p14="http://schemas.microsoft.com/office/powerpoint/2010/main" val="4230304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8463" y="2758065"/>
            <a:ext cx="8229600" cy="1143000"/>
          </a:xfrm>
        </p:spPr>
        <p:txBody>
          <a:bodyPr>
            <a:normAutofit fontScale="90000"/>
          </a:bodyPr>
          <a:lstStyle/>
          <a:p>
            <a:r>
              <a:rPr lang="en-US" dirty="0"/>
              <a:t>There is no clear cut way to define biogeographical regions</a:t>
            </a:r>
            <a:endParaRPr lang="en-CA" dirty="0"/>
          </a:p>
        </p:txBody>
      </p:sp>
    </p:spTree>
    <p:extLst>
      <p:ext uri="{BB962C8B-B14F-4D97-AF65-F5344CB8AC3E}">
        <p14:creationId xmlns:p14="http://schemas.microsoft.com/office/powerpoint/2010/main" val="1565742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4097" y="1445202"/>
            <a:ext cx="7667342" cy="3864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9359" y="3377479"/>
            <a:ext cx="1123950" cy="1704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8536037" y="6449474"/>
            <a:ext cx="2114105" cy="369332"/>
          </a:xfrm>
          <a:prstGeom prst="rect">
            <a:avLst/>
          </a:prstGeom>
        </p:spPr>
        <p:txBody>
          <a:bodyPr wrap="none">
            <a:spAutoFit/>
          </a:bodyPr>
          <a:lstStyle/>
          <a:p>
            <a:r>
              <a:rPr lang="en-CA" dirty="0"/>
              <a:t> </a:t>
            </a:r>
            <a:r>
              <a:rPr lang="en-CA" dirty="0" err="1"/>
              <a:t>Udvardy</a:t>
            </a:r>
            <a:r>
              <a:rPr lang="en-CA" dirty="0"/>
              <a:t>, </a:t>
            </a:r>
            <a:r>
              <a:rPr lang="en-CA" dirty="0" err="1"/>
              <a:t>IUCN</a:t>
            </a:r>
            <a:r>
              <a:rPr lang="en-CA" dirty="0"/>
              <a:t> 1975</a:t>
            </a:r>
          </a:p>
        </p:txBody>
      </p:sp>
      <p:sp>
        <p:nvSpPr>
          <p:cNvPr id="9" name="TextBox 8"/>
          <p:cNvSpPr txBox="1"/>
          <p:nvPr/>
        </p:nvSpPr>
        <p:spPr>
          <a:xfrm>
            <a:off x="1524000" y="334208"/>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solidFill>
              </a:rPr>
              <a:t>Biogeographical regions of the world: </a:t>
            </a:r>
            <a:r>
              <a:rPr lang="en-CA" sz="1600" dirty="0" err="1">
                <a:solidFill>
                  <a:schemeClr val="bg1"/>
                </a:solidFill>
              </a:rPr>
              <a:t>Udvardy's</a:t>
            </a:r>
            <a:r>
              <a:rPr lang="en-CA" sz="1600" dirty="0">
                <a:solidFill>
                  <a:schemeClr val="bg1"/>
                </a:solidFill>
              </a:rPr>
              <a:t> system</a:t>
            </a:r>
            <a:r>
              <a:rPr lang="en-US" sz="1600" dirty="0">
                <a:solidFill>
                  <a:schemeClr val="bg1"/>
                </a:solidFill>
              </a:rPr>
              <a:t>  </a:t>
            </a:r>
          </a:p>
        </p:txBody>
      </p:sp>
    </p:spTree>
    <p:extLst>
      <p:ext uri="{BB962C8B-B14F-4D97-AF65-F5344CB8AC3E}">
        <p14:creationId xmlns:p14="http://schemas.microsoft.com/office/powerpoint/2010/main" val="16326929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5925" y="904876"/>
            <a:ext cx="8820150" cy="5953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524000" y="334208"/>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solidFill>
              </a:rPr>
              <a:t>Biogeographical regions of the world: WWF</a:t>
            </a:r>
          </a:p>
        </p:txBody>
      </p:sp>
      <p:sp>
        <p:nvSpPr>
          <p:cNvPr id="6" name="Rectangle 5"/>
          <p:cNvSpPr/>
          <p:nvPr/>
        </p:nvSpPr>
        <p:spPr>
          <a:xfrm>
            <a:off x="8730482" y="6577143"/>
            <a:ext cx="1937518" cy="276999"/>
          </a:xfrm>
          <a:prstGeom prst="rect">
            <a:avLst/>
          </a:prstGeom>
        </p:spPr>
        <p:txBody>
          <a:bodyPr wrap="none">
            <a:spAutoFit/>
          </a:bodyPr>
          <a:lstStyle/>
          <a:p>
            <a:r>
              <a:rPr lang="en-CA" sz="1200" dirty="0"/>
              <a:t>Olson et al, Bioscience 2001</a:t>
            </a:r>
          </a:p>
        </p:txBody>
      </p:sp>
    </p:spTree>
    <p:extLst>
      <p:ext uri="{BB962C8B-B14F-4D97-AF65-F5344CB8AC3E}">
        <p14:creationId xmlns:p14="http://schemas.microsoft.com/office/powerpoint/2010/main" val="2249011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p:cNvSpPr txBox="1"/>
          <p:nvPr/>
        </p:nvSpPr>
        <p:spPr>
          <a:xfrm>
            <a:off x="741558" y="2023672"/>
            <a:ext cx="10686130" cy="1077218"/>
          </a:xfrm>
          <a:prstGeom prst="rect">
            <a:avLst/>
          </a:prstGeom>
          <a:noFill/>
        </p:spPr>
        <p:txBody>
          <a:bodyPr wrap="none" rtlCol="0">
            <a:spAutoFit/>
          </a:bodyPr>
          <a:lstStyle/>
          <a:p>
            <a:r>
              <a:rPr lang="en-US" sz="3200" b="1" dirty="0">
                <a:solidFill>
                  <a:srgbClr val="FFFF00"/>
                </a:solidFill>
              </a:rPr>
              <a:t>The pattern:</a:t>
            </a:r>
          </a:p>
          <a:p>
            <a:r>
              <a:rPr lang="en-US" sz="3200" b="1" dirty="0">
                <a:solidFill>
                  <a:srgbClr val="FFFF00"/>
                </a:solidFill>
              </a:rPr>
              <a:t>	different parts of the world have similar types of species</a:t>
            </a:r>
            <a:endParaRPr lang="en-CA" sz="3200" b="1" dirty="0">
              <a:solidFill>
                <a:srgbClr val="FFFF00"/>
              </a:solidFill>
            </a:endParaRPr>
          </a:p>
        </p:txBody>
      </p:sp>
      <p:sp>
        <p:nvSpPr>
          <p:cNvPr id="11" name="TextBox 10"/>
          <p:cNvSpPr txBox="1"/>
          <p:nvPr/>
        </p:nvSpPr>
        <p:spPr>
          <a:xfrm>
            <a:off x="815400" y="3734709"/>
            <a:ext cx="9146606" cy="1077218"/>
          </a:xfrm>
          <a:prstGeom prst="rect">
            <a:avLst/>
          </a:prstGeom>
          <a:noFill/>
        </p:spPr>
        <p:txBody>
          <a:bodyPr wrap="none" rtlCol="0">
            <a:spAutoFit/>
          </a:bodyPr>
          <a:lstStyle/>
          <a:p>
            <a:r>
              <a:rPr lang="en-US" sz="3200" b="1" dirty="0">
                <a:solidFill>
                  <a:srgbClr val="FFFF00"/>
                </a:solidFill>
              </a:rPr>
              <a:t>The challenge:</a:t>
            </a:r>
          </a:p>
          <a:p>
            <a:r>
              <a:rPr lang="en-US" sz="3200" b="1" dirty="0">
                <a:solidFill>
                  <a:srgbClr val="FFFF00"/>
                </a:solidFill>
              </a:rPr>
              <a:t>	How do we set the boundaries of those places?</a:t>
            </a:r>
            <a:endParaRPr lang="en-CA" sz="3200" b="1" dirty="0">
              <a:solidFill>
                <a:srgbClr val="FFFF00"/>
              </a:solidFill>
            </a:endParaRPr>
          </a:p>
        </p:txBody>
      </p:sp>
      <p:sp>
        <p:nvSpPr>
          <p:cNvPr id="12" name="TextBox 11"/>
          <p:cNvSpPr txBox="1"/>
          <p:nvPr/>
        </p:nvSpPr>
        <p:spPr>
          <a:xfrm>
            <a:off x="0" y="251695"/>
            <a:ext cx="12192000" cy="584775"/>
          </a:xfrm>
          <a:prstGeom prst="rect">
            <a:avLst/>
          </a:prstGeom>
          <a:solidFill>
            <a:schemeClr val="bg1">
              <a:lumMod val="75000"/>
            </a:schemeClr>
          </a:solidFill>
        </p:spPr>
        <p:txBody>
          <a:bodyPr wrap="square" rtlCol="0">
            <a:spAutoFit/>
          </a:bodyPr>
          <a:lstStyle/>
          <a:p>
            <a:pPr algn="ctr"/>
            <a:r>
              <a:rPr lang="en-US" sz="3200" b="1" dirty="0"/>
              <a:t>Biogeographic regions</a:t>
            </a:r>
          </a:p>
        </p:txBody>
      </p:sp>
    </p:spTree>
    <p:extLst>
      <p:ext uri="{BB962C8B-B14F-4D97-AF65-F5344CB8AC3E}">
        <p14:creationId xmlns:p14="http://schemas.microsoft.com/office/powerpoint/2010/main" val="113940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9099" y="3226249"/>
            <a:ext cx="6174789" cy="27179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8808" y="477750"/>
            <a:ext cx="6165263" cy="2722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8507" y="5964100"/>
            <a:ext cx="8061060" cy="426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8303106" y="6577143"/>
            <a:ext cx="2361287" cy="276999"/>
          </a:xfrm>
          <a:prstGeom prst="rect">
            <a:avLst/>
          </a:prstGeom>
        </p:spPr>
        <p:txBody>
          <a:bodyPr wrap="none">
            <a:spAutoFit/>
          </a:bodyPr>
          <a:lstStyle/>
          <a:p>
            <a:r>
              <a:rPr lang="en-CA" sz="1200" dirty="0"/>
              <a:t>Robertson and Cramer, </a:t>
            </a:r>
            <a:r>
              <a:rPr lang="en-CA" sz="1200" dirty="0" err="1"/>
              <a:t>MEPS</a:t>
            </a:r>
            <a:r>
              <a:rPr lang="en-CA" sz="1200" dirty="0"/>
              <a:t> 2009</a:t>
            </a:r>
          </a:p>
        </p:txBody>
      </p:sp>
      <p:sp>
        <p:nvSpPr>
          <p:cNvPr id="9" name="TextBox 8"/>
          <p:cNvSpPr txBox="1"/>
          <p:nvPr/>
        </p:nvSpPr>
        <p:spPr>
          <a:xfrm>
            <a:off x="1524000" y="16156"/>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solidFill>
              </a:rPr>
              <a:t>Biogeographical regions of the world: problems at small scales</a:t>
            </a:r>
          </a:p>
        </p:txBody>
      </p:sp>
    </p:spTree>
    <p:extLst>
      <p:ext uri="{BB962C8B-B14F-4D97-AF65-F5344CB8AC3E}">
        <p14:creationId xmlns:p14="http://schemas.microsoft.com/office/powerpoint/2010/main" val="10257774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4184" y="3219422"/>
            <a:ext cx="3231611" cy="1143000"/>
          </a:xfrm>
        </p:spPr>
        <p:txBody>
          <a:bodyPr>
            <a:normAutofit/>
          </a:bodyPr>
          <a:lstStyle/>
          <a:p>
            <a:pPr algn="r"/>
            <a:r>
              <a:rPr lang="en-US" sz="2000" dirty="0"/>
              <a:t>Biogeographical regions</a:t>
            </a:r>
            <a:endParaRPr lang="en-CA" sz="2000" dirty="0"/>
          </a:p>
        </p:txBody>
      </p:sp>
      <p:cxnSp>
        <p:nvCxnSpPr>
          <p:cNvPr id="3" name="Straight Arrow Connector 2"/>
          <p:cNvCxnSpPr/>
          <p:nvPr/>
        </p:nvCxnSpPr>
        <p:spPr>
          <a:xfrm flipV="1">
            <a:off x="4704746" y="2774031"/>
            <a:ext cx="844602" cy="1056524"/>
          </a:xfrm>
          <a:prstGeom prst="straightConnector1">
            <a:avLst/>
          </a:prstGeom>
          <a:ln w="38100">
            <a:solidFill>
              <a:srgbClr val="FF0000"/>
            </a:solidFill>
            <a:prstDash val="dashDot"/>
            <a:tailEnd type="arrow"/>
          </a:ln>
        </p:spPr>
        <p:style>
          <a:lnRef idx="1">
            <a:schemeClr val="accent1"/>
          </a:lnRef>
          <a:fillRef idx="0">
            <a:schemeClr val="accent1"/>
          </a:fillRef>
          <a:effectRef idx="0">
            <a:schemeClr val="accent1"/>
          </a:effectRef>
          <a:fontRef idx="minor">
            <a:schemeClr val="tx1"/>
          </a:fontRef>
        </p:style>
      </p:cxnSp>
      <p:sp>
        <p:nvSpPr>
          <p:cNvPr id="5" name="Rectangle 4"/>
          <p:cNvSpPr>
            <a:spLocks noGrp="1" noChangeArrowheads="1"/>
          </p:cNvSpPr>
          <p:nvPr/>
        </p:nvSpPr>
        <p:spPr bwMode="auto">
          <a:xfrm>
            <a:off x="5549348" y="2412030"/>
            <a:ext cx="1722784" cy="58613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algn="l"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Difficult to define</a:t>
            </a:r>
          </a:p>
        </p:txBody>
      </p:sp>
      <p:sp>
        <p:nvSpPr>
          <p:cNvPr id="6" name="Rectangle 5"/>
          <p:cNvSpPr>
            <a:spLocks noGrp="1" noChangeArrowheads="1"/>
          </p:cNvSpPr>
          <p:nvPr/>
        </p:nvSpPr>
        <p:spPr bwMode="auto">
          <a:xfrm>
            <a:off x="8491331" y="1886612"/>
            <a:ext cx="801758" cy="58613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algn="l"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Scale</a:t>
            </a:r>
          </a:p>
        </p:txBody>
      </p:sp>
      <p:sp>
        <p:nvSpPr>
          <p:cNvPr id="7" name="Rectangle 6"/>
          <p:cNvSpPr>
            <a:spLocks noGrp="1" noChangeArrowheads="1"/>
          </p:cNvSpPr>
          <p:nvPr/>
        </p:nvSpPr>
        <p:spPr bwMode="auto">
          <a:xfrm>
            <a:off x="8491331" y="2239754"/>
            <a:ext cx="1696278" cy="58613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algn="l"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Taxonomic rank</a:t>
            </a:r>
          </a:p>
        </p:txBody>
      </p:sp>
      <p:sp>
        <p:nvSpPr>
          <p:cNvPr id="8" name="Rectangle 7"/>
          <p:cNvSpPr>
            <a:spLocks noGrp="1" noChangeArrowheads="1"/>
          </p:cNvSpPr>
          <p:nvPr/>
        </p:nvSpPr>
        <p:spPr bwMode="auto">
          <a:xfrm>
            <a:off x="8511210" y="2633290"/>
            <a:ext cx="1696278" cy="58613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algn="l"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Taxonomic group</a:t>
            </a:r>
          </a:p>
        </p:txBody>
      </p:sp>
      <p:sp>
        <p:nvSpPr>
          <p:cNvPr id="9" name="Rectangle 8"/>
          <p:cNvSpPr>
            <a:spLocks noGrp="1" noChangeArrowheads="1"/>
          </p:cNvSpPr>
          <p:nvPr/>
        </p:nvSpPr>
        <p:spPr bwMode="auto">
          <a:xfrm>
            <a:off x="8511210" y="3009227"/>
            <a:ext cx="1696278" cy="58613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algn="l"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Change over time</a:t>
            </a:r>
          </a:p>
        </p:txBody>
      </p:sp>
      <p:cxnSp>
        <p:nvCxnSpPr>
          <p:cNvPr id="10" name="Straight Arrow Connector 9"/>
          <p:cNvCxnSpPr/>
          <p:nvPr/>
        </p:nvCxnSpPr>
        <p:spPr>
          <a:xfrm>
            <a:off x="4704746" y="3830555"/>
            <a:ext cx="844602" cy="873660"/>
          </a:xfrm>
          <a:prstGeom prst="straightConnector1">
            <a:avLst/>
          </a:prstGeom>
          <a:ln w="38100">
            <a:solidFill>
              <a:srgbClr val="FF0000"/>
            </a:solidFill>
            <a:prstDash val="dashDot"/>
            <a:tailEnd type="arrow"/>
          </a:ln>
        </p:spPr>
        <p:style>
          <a:lnRef idx="1">
            <a:schemeClr val="accent1"/>
          </a:lnRef>
          <a:fillRef idx="0">
            <a:schemeClr val="accent1"/>
          </a:fillRef>
          <a:effectRef idx="0">
            <a:schemeClr val="accent1"/>
          </a:effectRef>
          <a:fontRef idx="minor">
            <a:schemeClr val="tx1"/>
          </a:fontRef>
        </p:style>
      </p:cxnSp>
      <p:sp>
        <p:nvSpPr>
          <p:cNvPr id="12" name="Rectangle 11"/>
          <p:cNvSpPr>
            <a:spLocks noGrp="1" noChangeArrowheads="1"/>
          </p:cNvSpPr>
          <p:nvPr/>
        </p:nvSpPr>
        <p:spPr bwMode="auto">
          <a:xfrm>
            <a:off x="5602356" y="4411149"/>
            <a:ext cx="1722784" cy="58613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algn="l"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Very variable</a:t>
            </a:r>
          </a:p>
        </p:txBody>
      </p:sp>
      <p:cxnSp>
        <p:nvCxnSpPr>
          <p:cNvPr id="16" name="Curved Connector 15"/>
          <p:cNvCxnSpPr>
            <a:stCxn id="6" idx="1"/>
            <a:endCxn id="5" idx="3"/>
          </p:cNvCxnSpPr>
          <p:nvPr/>
        </p:nvCxnSpPr>
        <p:spPr>
          <a:xfrm rot="10800000" flipV="1">
            <a:off x="7272134" y="2179678"/>
            <a:ext cx="1219199" cy="525418"/>
          </a:xfrm>
          <a:prstGeom prst="curvedConnector3">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 name="Curved Connector 16"/>
          <p:cNvCxnSpPr>
            <a:stCxn id="7" idx="1"/>
            <a:endCxn id="5" idx="3"/>
          </p:cNvCxnSpPr>
          <p:nvPr/>
        </p:nvCxnSpPr>
        <p:spPr>
          <a:xfrm rot="10800000" flipV="1">
            <a:off x="7272134" y="2532820"/>
            <a:ext cx="1219199" cy="172276"/>
          </a:xfrm>
          <a:prstGeom prst="curvedConnector3">
            <a:avLst>
              <a:gd name="adj1" fmla="val 50000"/>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Curved Connector 17"/>
          <p:cNvCxnSpPr>
            <a:stCxn id="9" idx="1"/>
            <a:endCxn id="5" idx="3"/>
          </p:cNvCxnSpPr>
          <p:nvPr/>
        </p:nvCxnSpPr>
        <p:spPr>
          <a:xfrm rot="10800000">
            <a:off x="7272132" y="2705098"/>
            <a:ext cx="1239078" cy="597197"/>
          </a:xfrm>
          <a:prstGeom prst="curvedConnector3">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Curved Connector 22"/>
          <p:cNvCxnSpPr>
            <a:stCxn id="8" idx="1"/>
            <a:endCxn id="5" idx="3"/>
          </p:cNvCxnSpPr>
          <p:nvPr/>
        </p:nvCxnSpPr>
        <p:spPr>
          <a:xfrm rot="10800000">
            <a:off x="7272132" y="2705096"/>
            <a:ext cx="1239078" cy="221260"/>
          </a:xfrm>
          <a:prstGeom prst="curvedConnector3">
            <a:avLst>
              <a:gd name="adj1" fmla="val 50000"/>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1524000" y="334208"/>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solidFill>
              </a:rPr>
              <a:t>Summary</a:t>
            </a:r>
          </a:p>
        </p:txBody>
      </p:sp>
      <p:sp>
        <p:nvSpPr>
          <p:cNvPr id="19" name="Rectangle 18"/>
          <p:cNvSpPr>
            <a:spLocks noGrp="1" noChangeArrowheads="1"/>
          </p:cNvSpPr>
          <p:nvPr/>
        </p:nvSpPr>
        <p:spPr bwMode="auto">
          <a:xfrm>
            <a:off x="8140148" y="3867812"/>
            <a:ext cx="801758" cy="58613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algn="l"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Climate</a:t>
            </a:r>
          </a:p>
        </p:txBody>
      </p:sp>
      <p:sp>
        <p:nvSpPr>
          <p:cNvPr id="20" name="Rectangle 19"/>
          <p:cNvSpPr>
            <a:spLocks noGrp="1" noChangeArrowheads="1"/>
          </p:cNvSpPr>
          <p:nvPr/>
        </p:nvSpPr>
        <p:spPr bwMode="auto">
          <a:xfrm>
            <a:off x="8140148" y="4220954"/>
            <a:ext cx="2223052" cy="58613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algn="l"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Human exploitation </a:t>
            </a:r>
          </a:p>
        </p:txBody>
      </p:sp>
      <p:sp>
        <p:nvSpPr>
          <p:cNvPr id="21" name="Rectangle 20"/>
          <p:cNvSpPr>
            <a:spLocks noGrp="1" noChangeArrowheads="1"/>
          </p:cNvSpPr>
          <p:nvPr/>
        </p:nvSpPr>
        <p:spPr bwMode="auto">
          <a:xfrm>
            <a:off x="8160027" y="4614490"/>
            <a:ext cx="1696278" cy="586132"/>
          </a:xfrm>
          <a:prstGeom prst="rect">
            <a:avLst/>
          </a:prstGeom>
          <a:noFill/>
          <a:ln w="9525">
            <a:noFill/>
            <a:round/>
            <a:headEnd/>
            <a:tailEnd/>
          </a:ln>
        </p:spPr>
        <p:txBody>
          <a:bodyPr vert="horz" wrap="square" lIns="0" tIns="14112" rIns="0" bIns="0" numCol="1" anchor="ctr" anchorCtr="0" compatLnSpc="1">
            <a:prstTxWarp prst="textNoShape">
              <a:avLst/>
            </a:prstTxWarp>
          </a:bodyPr>
          <a:lstStyle>
            <a:lvl1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mj-lt"/>
                <a:ea typeface="+mj-ea"/>
                <a:cs typeface="+mj-cs"/>
              </a:defRPr>
            </a:lvl1pPr>
            <a:lvl2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2pPr>
            <a:lvl3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3pPr>
            <a:lvl4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4pPr>
            <a:lvl5pPr algn="ctr" defTabSz="449263" rtl="0" eaLnBrk="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pitchFamily="16" charset="0"/>
              <a:defRPr sz="4400">
                <a:solidFill>
                  <a:srgbClr val="000000"/>
                </a:solidFill>
                <a:latin typeface="Arial" charset="0"/>
                <a:ea typeface="DejaVu Sans" charset="0"/>
                <a:cs typeface="DejaVu Sans" charset="0"/>
              </a:defRPr>
            </a:lvl9pPr>
          </a:lstStyle>
          <a:p>
            <a:pPr algn="l" eaLnBrk="1">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GB" sz="1800" dirty="0"/>
              <a:t>Invasions</a:t>
            </a:r>
          </a:p>
        </p:txBody>
      </p:sp>
      <p:cxnSp>
        <p:nvCxnSpPr>
          <p:cNvPr id="24" name="Curved Connector 23"/>
          <p:cNvCxnSpPr>
            <a:stCxn id="19" idx="1"/>
          </p:cNvCxnSpPr>
          <p:nvPr/>
        </p:nvCxnSpPr>
        <p:spPr>
          <a:xfrm rot="10800000" flipV="1">
            <a:off x="6920951" y="4160878"/>
            <a:ext cx="1219199" cy="525418"/>
          </a:xfrm>
          <a:prstGeom prst="curvedConnector3">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Curved Connector 24"/>
          <p:cNvCxnSpPr>
            <a:stCxn id="20" idx="1"/>
          </p:cNvCxnSpPr>
          <p:nvPr/>
        </p:nvCxnSpPr>
        <p:spPr>
          <a:xfrm rot="10800000" flipV="1">
            <a:off x="6920955" y="4514020"/>
            <a:ext cx="1219195" cy="172276"/>
          </a:xfrm>
          <a:prstGeom prst="curvedConnector3">
            <a:avLst>
              <a:gd name="adj1" fmla="val 50000"/>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Curved Connector 26"/>
          <p:cNvCxnSpPr>
            <a:stCxn id="21" idx="1"/>
          </p:cNvCxnSpPr>
          <p:nvPr/>
        </p:nvCxnSpPr>
        <p:spPr>
          <a:xfrm rot="10800000">
            <a:off x="6920949" y="4686296"/>
            <a:ext cx="1239078" cy="221260"/>
          </a:xfrm>
          <a:prstGeom prst="curvedConnector3">
            <a:avLst>
              <a:gd name="adj1" fmla="val 50000"/>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5299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par>
                          <p:cTn id="12" fill="hold">
                            <p:stCondLst>
                              <p:cond delay="500"/>
                            </p:stCondLst>
                            <p:childTnLst>
                              <p:par>
                                <p:cTn id="13" presetID="1"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left)">
                                      <p:cBhvr>
                                        <p:cTn id="28" dur="500"/>
                                        <p:tgtEl>
                                          <p:spTgt spid="17"/>
                                        </p:tgtEl>
                                      </p:cBhvr>
                                    </p:animEffect>
                                  </p:childTnLst>
                                </p:cTn>
                              </p:par>
                            </p:childTnLst>
                          </p:cTn>
                        </p:par>
                        <p:par>
                          <p:cTn id="29" fill="hold">
                            <p:stCondLst>
                              <p:cond delay="500"/>
                            </p:stCondLst>
                            <p:childTnLst>
                              <p:par>
                                <p:cTn id="30" presetID="22" presetClass="entr" presetSubtype="8"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left)">
                                      <p:cBhvr>
                                        <p:cTn id="37" dur="500"/>
                                        <p:tgtEl>
                                          <p:spTgt spid="23"/>
                                        </p:tgtEl>
                                      </p:cBhvr>
                                    </p:animEffect>
                                  </p:childTnLst>
                                </p:cTn>
                              </p:par>
                            </p:childTnLst>
                          </p:cTn>
                        </p:par>
                        <p:par>
                          <p:cTn id="38" fill="hold">
                            <p:stCondLst>
                              <p:cond delay="500"/>
                            </p:stCondLst>
                            <p:childTnLst>
                              <p:par>
                                <p:cTn id="39" presetID="22" presetClass="entr" presetSubtype="8"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wipe(left)">
                                      <p:cBhvr>
                                        <p:cTn id="46" dur="500"/>
                                        <p:tgtEl>
                                          <p:spTgt spid="18"/>
                                        </p:tgtEl>
                                      </p:cBhvr>
                                    </p:animEffect>
                                  </p:childTnLst>
                                </p:cTn>
                              </p:par>
                            </p:childTnLst>
                          </p:cTn>
                        </p:par>
                        <p:par>
                          <p:cTn id="47" fill="hold">
                            <p:stCondLst>
                              <p:cond delay="500"/>
                            </p:stCondLst>
                            <p:childTnLst>
                              <p:par>
                                <p:cTn id="48" presetID="22" presetClass="entr" presetSubtype="8" fill="hold" grpId="0"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left)">
                                      <p:cBhvr>
                                        <p:cTn id="50" dur="500"/>
                                        <p:tgtEl>
                                          <p:spTgt spid="9"/>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1" fill="hold" nodeType="click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up)">
                                      <p:cBhvr>
                                        <p:cTn id="55" dur="500"/>
                                        <p:tgtEl>
                                          <p:spTgt spid="10"/>
                                        </p:tgtEl>
                                      </p:cBhvr>
                                    </p:animEffect>
                                  </p:childTnLst>
                                </p:cTn>
                              </p:par>
                            </p:childTnLst>
                          </p:cTn>
                        </p:par>
                        <p:par>
                          <p:cTn id="56" fill="hold">
                            <p:stCondLst>
                              <p:cond delay="500"/>
                            </p:stCondLst>
                            <p:childTnLst>
                              <p:par>
                                <p:cTn id="57" presetID="1" presetClass="entr" presetSubtype="0" fill="hold" grpId="0" nodeType="afterEffect">
                                  <p:stCondLst>
                                    <p:cond delay="0"/>
                                  </p:stCondLst>
                                  <p:childTnLst>
                                    <p:set>
                                      <p:cBhvr>
                                        <p:cTn id="58" dur="1" fill="hold">
                                          <p:stCondLst>
                                            <p:cond delay="0"/>
                                          </p:stCondLst>
                                        </p:cTn>
                                        <p:tgtEl>
                                          <p:spTgt spid="1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wipe(left)">
                                      <p:cBhvr>
                                        <p:cTn id="63" dur="500"/>
                                        <p:tgtEl>
                                          <p:spTgt spid="24"/>
                                        </p:tgtEl>
                                      </p:cBhvr>
                                    </p:animEffect>
                                  </p:childTnLst>
                                </p:cTn>
                              </p:par>
                            </p:childTnLst>
                          </p:cTn>
                        </p:par>
                        <p:par>
                          <p:cTn id="64" fill="hold">
                            <p:stCondLst>
                              <p:cond delay="500"/>
                            </p:stCondLst>
                            <p:childTnLst>
                              <p:par>
                                <p:cTn id="65" presetID="22" presetClass="entr" presetSubtype="8" fill="hold" grpId="0" nodeType="after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wipe(left)">
                                      <p:cBhvr>
                                        <p:cTn id="67" dur="500"/>
                                        <p:tgtEl>
                                          <p:spTgt spid="19"/>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wipe(left)">
                                      <p:cBhvr>
                                        <p:cTn id="72" dur="500"/>
                                        <p:tgtEl>
                                          <p:spTgt spid="25"/>
                                        </p:tgtEl>
                                      </p:cBhvr>
                                    </p:animEffect>
                                  </p:childTnLst>
                                </p:cTn>
                              </p:par>
                            </p:childTnLst>
                          </p:cTn>
                        </p:par>
                        <p:par>
                          <p:cTn id="73" fill="hold">
                            <p:stCondLst>
                              <p:cond delay="500"/>
                            </p:stCondLst>
                            <p:childTnLst>
                              <p:par>
                                <p:cTn id="74" presetID="22" presetClass="entr" presetSubtype="8" fill="hold" grpId="0" nodeType="afterEffect">
                                  <p:stCondLst>
                                    <p:cond delay="0"/>
                                  </p:stCondLst>
                                  <p:childTnLst>
                                    <p:set>
                                      <p:cBhvr>
                                        <p:cTn id="75" dur="1" fill="hold">
                                          <p:stCondLst>
                                            <p:cond delay="0"/>
                                          </p:stCondLst>
                                        </p:cTn>
                                        <p:tgtEl>
                                          <p:spTgt spid="20"/>
                                        </p:tgtEl>
                                        <p:attrNameLst>
                                          <p:attrName>style.visibility</p:attrName>
                                        </p:attrNameLst>
                                      </p:cBhvr>
                                      <p:to>
                                        <p:strVal val="visible"/>
                                      </p:to>
                                    </p:set>
                                    <p:animEffect transition="in" filter="wipe(left)">
                                      <p:cBhvr>
                                        <p:cTn id="76" dur="500"/>
                                        <p:tgtEl>
                                          <p:spTgt spid="20"/>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nodeType="clickEffect">
                                  <p:stCondLst>
                                    <p:cond delay="0"/>
                                  </p:stCondLst>
                                  <p:childTnLst>
                                    <p:set>
                                      <p:cBhvr>
                                        <p:cTn id="80" dur="1" fill="hold">
                                          <p:stCondLst>
                                            <p:cond delay="0"/>
                                          </p:stCondLst>
                                        </p:cTn>
                                        <p:tgtEl>
                                          <p:spTgt spid="27"/>
                                        </p:tgtEl>
                                        <p:attrNameLst>
                                          <p:attrName>style.visibility</p:attrName>
                                        </p:attrNameLst>
                                      </p:cBhvr>
                                      <p:to>
                                        <p:strVal val="visible"/>
                                      </p:to>
                                    </p:set>
                                    <p:animEffect transition="in" filter="wipe(left)">
                                      <p:cBhvr>
                                        <p:cTn id="81" dur="500"/>
                                        <p:tgtEl>
                                          <p:spTgt spid="27"/>
                                        </p:tgtEl>
                                      </p:cBhvr>
                                    </p:animEffect>
                                  </p:childTnLst>
                                </p:cTn>
                              </p:par>
                            </p:childTnLst>
                          </p:cTn>
                        </p:par>
                        <p:par>
                          <p:cTn id="82" fill="hold">
                            <p:stCondLst>
                              <p:cond delay="500"/>
                            </p:stCondLst>
                            <p:childTnLst>
                              <p:par>
                                <p:cTn id="83" presetID="22" presetClass="entr" presetSubtype="8" fill="hold" grpId="0" nodeType="afterEffect">
                                  <p:stCondLst>
                                    <p:cond delay="0"/>
                                  </p:stCondLst>
                                  <p:childTnLst>
                                    <p:set>
                                      <p:cBhvr>
                                        <p:cTn id="84" dur="1" fill="hold">
                                          <p:stCondLst>
                                            <p:cond delay="0"/>
                                          </p:stCondLst>
                                        </p:cTn>
                                        <p:tgtEl>
                                          <p:spTgt spid="21"/>
                                        </p:tgtEl>
                                        <p:attrNameLst>
                                          <p:attrName>style.visibility</p:attrName>
                                        </p:attrNameLst>
                                      </p:cBhvr>
                                      <p:to>
                                        <p:strVal val="visible"/>
                                      </p:to>
                                    </p:set>
                                    <p:animEffect transition="in" filter="wipe(left)">
                                      <p:cBhvr>
                                        <p:cTn id="8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7" grpId="0"/>
      <p:bldP spid="8" grpId="0"/>
      <p:bldP spid="9" grpId="0"/>
      <p:bldP spid="12" grpId="0"/>
      <p:bldP spid="19" grpId="0"/>
      <p:bldP spid="20" grpId="0"/>
      <p:bldP spid="2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68567"/>
            <a:ext cx="12192000" cy="523220"/>
          </a:xfrm>
          <a:prstGeom prst="rect">
            <a:avLst/>
          </a:prstGeom>
          <a:solidFill>
            <a:schemeClr val="bg1">
              <a:lumMod val="75000"/>
            </a:schemeClr>
          </a:solidFill>
        </p:spPr>
        <p:txBody>
          <a:bodyPr wrap="square" rtlCol="0">
            <a:spAutoFit/>
          </a:bodyPr>
          <a:lstStyle/>
          <a:p>
            <a:pPr algn="ctr"/>
            <a:r>
              <a:rPr lang="en-US" sz="2800" b="1" dirty="0"/>
              <a:t>First:  differentiate climate and evolution</a:t>
            </a:r>
          </a:p>
        </p:txBody>
      </p:sp>
      <p:grpSp>
        <p:nvGrpSpPr>
          <p:cNvPr id="2" name="Group 1"/>
          <p:cNvGrpSpPr/>
          <p:nvPr/>
        </p:nvGrpSpPr>
        <p:grpSpPr>
          <a:xfrm>
            <a:off x="1898070" y="900911"/>
            <a:ext cx="8229848" cy="3262093"/>
            <a:chOff x="374070" y="900910"/>
            <a:chExt cx="8229848" cy="3262093"/>
          </a:xfrm>
        </p:grpSpPr>
        <p:pic>
          <p:nvPicPr>
            <p:cNvPr id="2051" name="Picture 3"/>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4070" y="1283003"/>
              <a:ext cx="3762000" cy="28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1918" y="1262221"/>
              <a:ext cx="3762000" cy="28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4841918" y="900910"/>
              <a:ext cx="3762000" cy="523220"/>
            </a:xfrm>
            <a:prstGeom prst="rect">
              <a:avLst/>
            </a:prstGeom>
            <a:solidFill>
              <a:schemeClr val="bg1">
                <a:lumMod val="85000"/>
              </a:schemeClr>
            </a:solidFill>
          </p:spPr>
          <p:txBody>
            <a:bodyPr wrap="square">
              <a:spAutoFit/>
            </a:bodyPr>
            <a:lstStyle/>
            <a:p>
              <a:pPr algn="ctr"/>
              <a:r>
                <a:rPr lang="en-CA" sz="2800" dirty="0"/>
                <a:t>New Guinea </a:t>
              </a:r>
            </a:p>
          </p:txBody>
        </p:sp>
        <p:sp>
          <p:nvSpPr>
            <p:cNvPr id="10" name="Rectangle 9"/>
            <p:cNvSpPr/>
            <p:nvPr/>
          </p:nvSpPr>
          <p:spPr>
            <a:xfrm>
              <a:off x="374070" y="934453"/>
              <a:ext cx="3762000" cy="523220"/>
            </a:xfrm>
            <a:prstGeom prst="rect">
              <a:avLst/>
            </a:prstGeom>
            <a:solidFill>
              <a:schemeClr val="bg1">
                <a:lumMod val="85000"/>
              </a:schemeClr>
            </a:solidFill>
          </p:spPr>
          <p:txBody>
            <a:bodyPr wrap="square">
              <a:spAutoFit/>
            </a:bodyPr>
            <a:lstStyle/>
            <a:p>
              <a:pPr algn="ctr"/>
              <a:r>
                <a:rPr lang="en-CA" sz="2800" dirty="0"/>
                <a:t>Costa Rica</a:t>
              </a:r>
            </a:p>
          </p:txBody>
        </p:sp>
      </p:grpSp>
      <p:sp>
        <p:nvSpPr>
          <p:cNvPr id="7" name="Rectangle 6"/>
          <p:cNvSpPr/>
          <p:nvPr/>
        </p:nvSpPr>
        <p:spPr>
          <a:xfrm>
            <a:off x="0" y="4799623"/>
            <a:ext cx="6905458" cy="954107"/>
          </a:xfrm>
          <a:prstGeom prst="rect">
            <a:avLst/>
          </a:prstGeom>
        </p:spPr>
        <p:txBody>
          <a:bodyPr wrap="square">
            <a:spAutoFit/>
          </a:bodyPr>
          <a:lstStyle/>
          <a:p>
            <a:pPr algn="ctr"/>
            <a:r>
              <a:rPr lang="en-CA" sz="2800" dirty="0"/>
              <a:t>SIMILAR in their vegetation type and structure, climate, soils, </a:t>
            </a:r>
            <a:r>
              <a:rPr lang="en-CA" sz="2800" dirty="0" err="1"/>
              <a:t>etc</a:t>
            </a:r>
            <a:endParaRPr lang="en-CA" sz="2800" dirty="0"/>
          </a:p>
        </p:txBody>
      </p:sp>
      <p:sp>
        <p:nvSpPr>
          <p:cNvPr id="8" name="Rectangle 7"/>
          <p:cNvSpPr/>
          <p:nvPr/>
        </p:nvSpPr>
        <p:spPr>
          <a:xfrm>
            <a:off x="0" y="5771347"/>
            <a:ext cx="6874042" cy="954107"/>
          </a:xfrm>
          <a:prstGeom prst="rect">
            <a:avLst/>
          </a:prstGeom>
        </p:spPr>
        <p:txBody>
          <a:bodyPr wrap="square">
            <a:spAutoFit/>
          </a:bodyPr>
          <a:lstStyle/>
          <a:p>
            <a:pPr algn="ctr"/>
            <a:r>
              <a:rPr lang="en-CA" sz="2800" dirty="0"/>
              <a:t>DIFFERENTIATED  by plants and animals with very different evolutionary histories</a:t>
            </a:r>
          </a:p>
        </p:txBody>
      </p:sp>
      <p:grpSp>
        <p:nvGrpSpPr>
          <p:cNvPr id="3" name="Group 2"/>
          <p:cNvGrpSpPr/>
          <p:nvPr/>
        </p:nvGrpSpPr>
        <p:grpSpPr>
          <a:xfrm>
            <a:off x="6967560" y="4834210"/>
            <a:ext cx="2369642" cy="523220"/>
            <a:chOff x="5443560" y="4834210"/>
            <a:chExt cx="2369642" cy="523220"/>
          </a:xfrm>
        </p:grpSpPr>
        <p:cxnSp>
          <p:nvCxnSpPr>
            <p:cNvPr id="13" name="Straight Arrow Connector 12"/>
            <p:cNvCxnSpPr/>
            <p:nvPr/>
          </p:nvCxnSpPr>
          <p:spPr>
            <a:xfrm>
              <a:off x="5443560" y="5008486"/>
              <a:ext cx="997528" cy="15132"/>
            </a:xfrm>
            <a:prstGeom prst="straightConnector1">
              <a:avLst/>
            </a:prstGeom>
            <a:ln w="10160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6461870" y="4834210"/>
              <a:ext cx="1351332" cy="523220"/>
            </a:xfrm>
            <a:prstGeom prst="rect">
              <a:avLst/>
            </a:prstGeom>
            <a:noFill/>
          </p:spPr>
          <p:txBody>
            <a:bodyPr wrap="none" rtlCol="0">
              <a:spAutoFit/>
            </a:bodyPr>
            <a:lstStyle/>
            <a:p>
              <a:r>
                <a:rPr lang="en-US" sz="2800" dirty="0"/>
                <a:t>BIOMES</a:t>
              </a:r>
              <a:endParaRPr lang="en-CA" sz="2800" dirty="0"/>
            </a:p>
          </p:txBody>
        </p:sp>
      </p:grpSp>
      <p:grpSp>
        <p:nvGrpSpPr>
          <p:cNvPr id="5" name="Group 4"/>
          <p:cNvGrpSpPr/>
          <p:nvPr/>
        </p:nvGrpSpPr>
        <p:grpSpPr>
          <a:xfrm>
            <a:off x="6967560" y="5721502"/>
            <a:ext cx="5224440" cy="523220"/>
            <a:chOff x="5443560" y="5582355"/>
            <a:chExt cx="5224440" cy="523220"/>
          </a:xfrm>
        </p:grpSpPr>
        <p:cxnSp>
          <p:nvCxnSpPr>
            <p:cNvPr id="17" name="Straight Arrow Connector 16"/>
            <p:cNvCxnSpPr/>
            <p:nvPr/>
          </p:nvCxnSpPr>
          <p:spPr>
            <a:xfrm>
              <a:off x="5443560" y="5891714"/>
              <a:ext cx="997528" cy="15132"/>
            </a:xfrm>
            <a:prstGeom prst="straightConnector1">
              <a:avLst/>
            </a:prstGeom>
            <a:ln w="101600">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6461869" y="5582355"/>
              <a:ext cx="4206131" cy="523220"/>
            </a:xfrm>
            <a:prstGeom prst="rect">
              <a:avLst/>
            </a:prstGeom>
            <a:noFill/>
          </p:spPr>
          <p:txBody>
            <a:bodyPr wrap="square" rtlCol="0">
              <a:spAutoFit/>
            </a:bodyPr>
            <a:lstStyle/>
            <a:p>
              <a:r>
                <a:rPr lang="en-US" sz="2800" dirty="0"/>
                <a:t>BIOGEOGRAPHIC REGIONS</a:t>
              </a:r>
              <a:endParaRPr lang="en-CA" sz="2800" dirty="0"/>
            </a:p>
          </p:txBody>
        </p:sp>
      </p:grpSp>
    </p:spTree>
    <p:extLst>
      <p:ext uri="{BB962C8B-B14F-4D97-AF65-F5344CB8AC3E}">
        <p14:creationId xmlns:p14="http://schemas.microsoft.com/office/powerpoint/2010/main" val="3513985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left)">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413425" y="2563845"/>
            <a:ext cx="4059387" cy="376447"/>
            <a:chOff x="2982188" y="2484332"/>
            <a:chExt cx="4059387" cy="376447"/>
          </a:xfrm>
        </p:grpSpPr>
        <p:sp>
          <p:nvSpPr>
            <p:cNvPr id="4" name="TextBox 3"/>
            <p:cNvSpPr txBox="1"/>
            <p:nvPr/>
          </p:nvSpPr>
          <p:spPr>
            <a:xfrm>
              <a:off x="2982188" y="2484332"/>
              <a:ext cx="1205346" cy="369332"/>
            </a:xfrm>
            <a:prstGeom prst="rect">
              <a:avLst/>
            </a:prstGeom>
            <a:noFill/>
          </p:spPr>
          <p:txBody>
            <a:bodyPr wrap="square" rtlCol="0">
              <a:spAutoFit/>
            </a:bodyPr>
            <a:lstStyle/>
            <a:p>
              <a:pPr algn="ctr"/>
              <a:r>
                <a:rPr lang="en-US" dirty="0"/>
                <a:t>Presence</a:t>
              </a:r>
              <a:endParaRPr lang="en-CA" dirty="0"/>
            </a:p>
          </p:txBody>
        </p:sp>
        <p:sp>
          <p:nvSpPr>
            <p:cNvPr id="5" name="TextBox 4"/>
            <p:cNvSpPr txBox="1"/>
            <p:nvPr/>
          </p:nvSpPr>
          <p:spPr>
            <a:xfrm>
              <a:off x="5836229" y="2491447"/>
              <a:ext cx="1205346" cy="369332"/>
            </a:xfrm>
            <a:prstGeom prst="rect">
              <a:avLst/>
            </a:prstGeom>
            <a:noFill/>
          </p:spPr>
          <p:txBody>
            <a:bodyPr wrap="square" rtlCol="0">
              <a:spAutoFit/>
            </a:bodyPr>
            <a:lstStyle/>
            <a:p>
              <a:pPr algn="ctr"/>
              <a:r>
                <a:rPr lang="en-US" dirty="0"/>
                <a:t>Absence</a:t>
              </a:r>
              <a:endParaRPr lang="en-CA" dirty="0"/>
            </a:p>
          </p:txBody>
        </p:sp>
      </p:grpSp>
      <p:sp>
        <p:nvSpPr>
          <p:cNvPr id="8" name="Rectangle 7"/>
          <p:cNvSpPr/>
          <p:nvPr/>
        </p:nvSpPr>
        <p:spPr>
          <a:xfrm>
            <a:off x="2799392" y="4042640"/>
            <a:ext cx="1614032" cy="369332"/>
          </a:xfrm>
          <a:prstGeom prst="rect">
            <a:avLst/>
          </a:prstGeom>
        </p:spPr>
        <p:txBody>
          <a:bodyPr wrap="none">
            <a:spAutoFit/>
          </a:bodyPr>
          <a:lstStyle/>
          <a:p>
            <a:pPr algn="ctr"/>
            <a:r>
              <a:rPr lang="en-US" dirty="0"/>
              <a:t>The process  →</a:t>
            </a:r>
          </a:p>
        </p:txBody>
      </p:sp>
      <p:grpSp>
        <p:nvGrpSpPr>
          <p:cNvPr id="3" name="Group 2"/>
          <p:cNvGrpSpPr/>
          <p:nvPr/>
        </p:nvGrpSpPr>
        <p:grpSpPr>
          <a:xfrm>
            <a:off x="4435906" y="2933176"/>
            <a:ext cx="1160382" cy="1459474"/>
            <a:chOff x="3004670" y="2853664"/>
            <a:chExt cx="1160382" cy="1459474"/>
          </a:xfrm>
        </p:grpSpPr>
        <p:sp>
          <p:nvSpPr>
            <p:cNvPr id="9" name="Rectangle 8"/>
            <p:cNvSpPr/>
            <p:nvPr/>
          </p:nvSpPr>
          <p:spPr>
            <a:xfrm>
              <a:off x="3004670" y="3943806"/>
              <a:ext cx="1160382" cy="369332"/>
            </a:xfrm>
            <a:prstGeom prst="rect">
              <a:avLst/>
            </a:prstGeom>
          </p:spPr>
          <p:txBody>
            <a:bodyPr wrap="none">
              <a:spAutoFit/>
            </a:bodyPr>
            <a:lstStyle/>
            <a:p>
              <a:pPr algn="ctr"/>
              <a:r>
                <a:rPr lang="en-US" dirty="0"/>
                <a:t>Speciation</a:t>
              </a:r>
              <a:endParaRPr lang="en-CA" dirty="0"/>
            </a:p>
          </p:txBody>
        </p:sp>
        <p:cxnSp>
          <p:nvCxnSpPr>
            <p:cNvPr id="11" name="Straight Arrow Connector 10"/>
            <p:cNvCxnSpPr>
              <a:stCxn id="9" idx="0"/>
              <a:endCxn id="4" idx="2"/>
            </p:cNvCxnSpPr>
            <p:nvPr/>
          </p:nvCxnSpPr>
          <p:spPr>
            <a:xfrm flipH="1" flipV="1">
              <a:off x="3571609" y="2853664"/>
              <a:ext cx="13252" cy="1090142"/>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5002845" y="2933176"/>
            <a:ext cx="1934380" cy="1457104"/>
            <a:chOff x="3571609" y="2853664"/>
            <a:chExt cx="1934380" cy="1457104"/>
          </a:xfrm>
        </p:grpSpPr>
        <p:sp>
          <p:nvSpPr>
            <p:cNvPr id="10" name="Rectangle 9"/>
            <p:cNvSpPr/>
            <p:nvPr/>
          </p:nvSpPr>
          <p:spPr>
            <a:xfrm>
              <a:off x="4469295" y="3941436"/>
              <a:ext cx="1036694" cy="369332"/>
            </a:xfrm>
            <a:prstGeom prst="rect">
              <a:avLst/>
            </a:prstGeom>
          </p:spPr>
          <p:txBody>
            <a:bodyPr wrap="none">
              <a:spAutoFit/>
            </a:bodyPr>
            <a:lstStyle/>
            <a:p>
              <a:pPr algn="ctr"/>
              <a:r>
                <a:rPr lang="en-US" dirty="0"/>
                <a:t>Dispersal</a:t>
              </a:r>
            </a:p>
          </p:txBody>
        </p:sp>
        <p:cxnSp>
          <p:nvCxnSpPr>
            <p:cNvPr id="15" name="Straight Arrow Connector 14"/>
            <p:cNvCxnSpPr>
              <a:stCxn id="10" idx="0"/>
              <a:endCxn id="4" idx="2"/>
            </p:cNvCxnSpPr>
            <p:nvPr/>
          </p:nvCxnSpPr>
          <p:spPr>
            <a:xfrm flipH="1" flipV="1">
              <a:off x="3571609" y="2853664"/>
              <a:ext cx="1416033" cy="1087772"/>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grpSp>
      <p:grpSp>
        <p:nvGrpSpPr>
          <p:cNvPr id="13" name="Group 12"/>
          <p:cNvGrpSpPr/>
          <p:nvPr/>
        </p:nvGrpSpPr>
        <p:grpSpPr>
          <a:xfrm>
            <a:off x="7310177" y="2940291"/>
            <a:ext cx="1119922" cy="1455640"/>
            <a:chOff x="5878941" y="2860779"/>
            <a:chExt cx="1119922" cy="1455640"/>
          </a:xfrm>
        </p:grpSpPr>
        <p:sp>
          <p:nvSpPr>
            <p:cNvPr id="6" name="TextBox 5"/>
            <p:cNvSpPr txBox="1"/>
            <p:nvPr/>
          </p:nvSpPr>
          <p:spPr>
            <a:xfrm>
              <a:off x="5878941" y="3947087"/>
              <a:ext cx="1119922" cy="369332"/>
            </a:xfrm>
            <a:prstGeom prst="rect">
              <a:avLst/>
            </a:prstGeom>
            <a:noFill/>
          </p:spPr>
          <p:txBody>
            <a:bodyPr wrap="none" rtlCol="0">
              <a:spAutoFit/>
            </a:bodyPr>
            <a:lstStyle/>
            <a:p>
              <a:pPr algn="ctr"/>
              <a:r>
                <a:rPr lang="en-US" dirty="0"/>
                <a:t>Extinction</a:t>
              </a:r>
            </a:p>
          </p:txBody>
        </p:sp>
        <p:cxnSp>
          <p:nvCxnSpPr>
            <p:cNvPr id="18" name="Straight Arrow Connector 17"/>
            <p:cNvCxnSpPr>
              <a:stCxn id="6" idx="0"/>
              <a:endCxn id="5" idx="2"/>
            </p:cNvCxnSpPr>
            <p:nvPr/>
          </p:nvCxnSpPr>
          <p:spPr>
            <a:xfrm flipH="1" flipV="1">
              <a:off x="6425650" y="2860779"/>
              <a:ext cx="13252" cy="108630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grpSp>
      <p:sp>
        <p:nvSpPr>
          <p:cNvPr id="24" name="TextBox 23"/>
          <p:cNvSpPr txBox="1"/>
          <p:nvPr/>
        </p:nvSpPr>
        <p:spPr>
          <a:xfrm>
            <a:off x="5376820" y="1854630"/>
            <a:ext cx="2137124" cy="646331"/>
          </a:xfrm>
          <a:prstGeom prst="rect">
            <a:avLst/>
          </a:prstGeom>
          <a:noFill/>
        </p:spPr>
        <p:txBody>
          <a:bodyPr wrap="none" rtlCol="0">
            <a:spAutoFit/>
          </a:bodyPr>
          <a:lstStyle/>
          <a:p>
            <a:r>
              <a:rPr lang="en-US" sz="3600" b="1" dirty="0"/>
              <a:t>Species is:</a:t>
            </a:r>
            <a:endParaRPr lang="en-CA" sz="3600" b="1" dirty="0"/>
          </a:p>
        </p:txBody>
      </p:sp>
      <p:sp>
        <p:nvSpPr>
          <p:cNvPr id="14" name="TextBox 13"/>
          <p:cNvSpPr txBox="1"/>
          <p:nvPr/>
        </p:nvSpPr>
        <p:spPr>
          <a:xfrm>
            <a:off x="1521195" y="251695"/>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The raw data</a:t>
            </a:r>
          </a:p>
        </p:txBody>
      </p:sp>
      <p:cxnSp>
        <p:nvCxnSpPr>
          <p:cNvPr id="19" name="Straight Arrow Connector 18"/>
          <p:cNvCxnSpPr>
            <a:stCxn id="10" idx="0"/>
            <a:endCxn id="5" idx="2"/>
          </p:cNvCxnSpPr>
          <p:nvPr/>
        </p:nvCxnSpPr>
        <p:spPr>
          <a:xfrm flipV="1">
            <a:off x="6418878" y="2940292"/>
            <a:ext cx="1451260" cy="1080657"/>
          </a:xfrm>
          <a:prstGeom prst="straightConnector1">
            <a:avLst/>
          </a:prstGeom>
          <a:ln w="38100">
            <a:solidFill>
              <a:srgbClr val="FF0000"/>
            </a:solidFill>
            <a:prstDash val="dashDot"/>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564024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down)">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down)">
                                      <p:cBhvr>
                                        <p:cTn id="2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Line 2"/>
          <p:cNvSpPr>
            <a:spLocks noChangeShapeType="1"/>
          </p:cNvSpPr>
          <p:nvPr/>
        </p:nvSpPr>
        <p:spPr bwMode="auto">
          <a:xfrm>
            <a:off x="5615417" y="5736162"/>
            <a:ext cx="1073513" cy="207"/>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CA" dirty="0"/>
          </a:p>
        </p:txBody>
      </p:sp>
      <p:sp>
        <p:nvSpPr>
          <p:cNvPr id="334851" name="Line 3"/>
          <p:cNvSpPr>
            <a:spLocks noChangeShapeType="1"/>
          </p:cNvSpPr>
          <p:nvPr/>
        </p:nvSpPr>
        <p:spPr bwMode="auto">
          <a:xfrm>
            <a:off x="4510300" y="5801746"/>
            <a:ext cx="9144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sp>
        <p:nvSpPr>
          <p:cNvPr id="334852" name="Line 4"/>
          <p:cNvSpPr>
            <a:spLocks noChangeShapeType="1"/>
          </p:cNvSpPr>
          <p:nvPr/>
        </p:nvSpPr>
        <p:spPr bwMode="auto">
          <a:xfrm>
            <a:off x="4472420" y="5888768"/>
            <a:ext cx="3352581"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CA" dirty="0"/>
          </a:p>
        </p:txBody>
      </p:sp>
      <p:sp>
        <p:nvSpPr>
          <p:cNvPr id="334853" name="Line 5"/>
          <p:cNvSpPr>
            <a:spLocks noChangeShapeType="1"/>
          </p:cNvSpPr>
          <p:nvPr/>
        </p:nvSpPr>
        <p:spPr bwMode="auto">
          <a:xfrm>
            <a:off x="5403923" y="5660168"/>
            <a:ext cx="15240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sp>
        <p:nvSpPr>
          <p:cNvPr id="334854" name="Line 6"/>
          <p:cNvSpPr>
            <a:spLocks noChangeShapeType="1"/>
          </p:cNvSpPr>
          <p:nvPr/>
        </p:nvSpPr>
        <p:spPr bwMode="auto">
          <a:xfrm>
            <a:off x="6818900" y="5812568"/>
            <a:ext cx="7013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CA" dirty="0"/>
          </a:p>
        </p:txBody>
      </p:sp>
      <p:grpSp>
        <p:nvGrpSpPr>
          <p:cNvPr id="334855" name="Group 7"/>
          <p:cNvGrpSpPr>
            <a:grpSpLocks/>
          </p:cNvGrpSpPr>
          <p:nvPr/>
        </p:nvGrpSpPr>
        <p:grpSpPr bwMode="auto">
          <a:xfrm>
            <a:off x="4472201" y="5964972"/>
            <a:ext cx="3408363" cy="819151"/>
            <a:chOff x="1584" y="3456"/>
            <a:chExt cx="2147" cy="516"/>
          </a:xfrm>
        </p:grpSpPr>
        <p:grpSp>
          <p:nvGrpSpPr>
            <p:cNvPr id="334856" name="Group 8"/>
            <p:cNvGrpSpPr>
              <a:grpSpLocks/>
            </p:cNvGrpSpPr>
            <p:nvPr/>
          </p:nvGrpSpPr>
          <p:grpSpPr bwMode="auto">
            <a:xfrm rot="5393518">
              <a:off x="2568" y="2472"/>
              <a:ext cx="144" cy="2112"/>
              <a:chOff x="2304" y="1008"/>
              <a:chExt cx="144" cy="2112"/>
            </a:xfrm>
          </p:grpSpPr>
          <p:sp>
            <p:nvSpPr>
              <p:cNvPr id="334857" name="Line 9"/>
              <p:cNvSpPr>
                <a:spLocks noChangeShapeType="1"/>
              </p:cNvSpPr>
              <p:nvPr/>
            </p:nvSpPr>
            <p:spPr bwMode="auto">
              <a:xfrm>
                <a:off x="2352" y="1008"/>
                <a:ext cx="0" cy="720"/>
              </a:xfrm>
              <a:prstGeom prst="line">
                <a:avLst/>
              </a:prstGeom>
              <a:noFill/>
              <a:ln w="76200">
                <a:solidFill>
                  <a:srgbClr val="0000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58" name="Line 10"/>
              <p:cNvSpPr>
                <a:spLocks noChangeShapeType="1"/>
              </p:cNvSpPr>
              <p:nvPr/>
            </p:nvSpPr>
            <p:spPr bwMode="auto">
              <a:xfrm>
                <a:off x="2352" y="1680"/>
                <a:ext cx="0" cy="720"/>
              </a:xfrm>
              <a:prstGeom prst="line">
                <a:avLst/>
              </a:prstGeom>
              <a:noFill/>
              <a:ln w="762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59" name="Line 11"/>
              <p:cNvSpPr>
                <a:spLocks noChangeShapeType="1"/>
              </p:cNvSpPr>
              <p:nvPr/>
            </p:nvSpPr>
            <p:spPr bwMode="auto">
              <a:xfrm>
                <a:off x="2352" y="2400"/>
                <a:ext cx="0" cy="720"/>
              </a:xfrm>
              <a:prstGeom prst="line">
                <a:avLst/>
              </a:prstGeom>
              <a:noFill/>
              <a:ln w="76200">
                <a:solidFill>
                  <a:srgbClr val="0000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60" name="Line 12"/>
              <p:cNvSpPr>
                <a:spLocks noChangeShapeType="1"/>
              </p:cNvSpPr>
              <p:nvPr/>
            </p:nvSpPr>
            <p:spPr bwMode="auto">
              <a:xfrm>
                <a:off x="2304" y="1008"/>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61" name="Line 13"/>
              <p:cNvSpPr>
                <a:spLocks noChangeShapeType="1"/>
              </p:cNvSpPr>
              <p:nvPr/>
            </p:nvSpPr>
            <p:spPr bwMode="auto">
              <a:xfrm>
                <a:off x="2304" y="3120"/>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62" name="Line 14"/>
              <p:cNvSpPr>
                <a:spLocks noChangeShapeType="1"/>
              </p:cNvSpPr>
              <p:nvPr/>
            </p:nvSpPr>
            <p:spPr bwMode="auto">
              <a:xfrm>
                <a:off x="2304" y="2400"/>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63" name="Line 15"/>
              <p:cNvSpPr>
                <a:spLocks noChangeShapeType="1"/>
              </p:cNvSpPr>
              <p:nvPr/>
            </p:nvSpPr>
            <p:spPr bwMode="auto">
              <a:xfrm>
                <a:off x="2304" y="1680"/>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sp>
          <p:nvSpPr>
            <p:cNvPr id="334864" name="Text Box 16"/>
            <p:cNvSpPr txBox="1">
              <a:spLocks noChangeArrowheads="1"/>
            </p:cNvSpPr>
            <p:nvPr/>
          </p:nvSpPr>
          <p:spPr bwMode="auto">
            <a:xfrm rot="21592035">
              <a:off x="2301" y="3739"/>
              <a:ext cx="603"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dirty="0"/>
                <a:t>Latitude</a:t>
              </a:r>
              <a:endParaRPr lang="en-CA" dirty="0"/>
            </a:p>
          </p:txBody>
        </p:sp>
        <p:sp>
          <p:nvSpPr>
            <p:cNvPr id="334865" name="Text Box 17"/>
            <p:cNvSpPr txBox="1">
              <a:spLocks noChangeArrowheads="1"/>
            </p:cNvSpPr>
            <p:nvPr/>
          </p:nvSpPr>
          <p:spPr bwMode="auto">
            <a:xfrm>
              <a:off x="1584" y="3552"/>
              <a:ext cx="2147"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dirty="0"/>
                <a:t>Temperate     Tropics     Temperate</a:t>
              </a:r>
              <a:endParaRPr lang="en-CA" dirty="0"/>
            </a:p>
          </p:txBody>
        </p:sp>
      </p:grpSp>
      <p:grpSp>
        <p:nvGrpSpPr>
          <p:cNvPr id="9" name="Group 8"/>
          <p:cNvGrpSpPr/>
          <p:nvPr/>
        </p:nvGrpSpPr>
        <p:grpSpPr>
          <a:xfrm>
            <a:off x="6096646" y="800103"/>
            <a:ext cx="4433466" cy="3439391"/>
            <a:chOff x="4572646" y="800102"/>
            <a:chExt cx="4433466" cy="3439391"/>
          </a:xfrm>
        </p:grpSpPr>
        <p:sp>
          <p:nvSpPr>
            <p:cNvPr id="11" name="Rectangle 10"/>
            <p:cNvSpPr/>
            <p:nvPr/>
          </p:nvSpPr>
          <p:spPr>
            <a:xfrm>
              <a:off x="4572646" y="800102"/>
              <a:ext cx="4433466" cy="34393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34866" name="Rectangle 18"/>
            <p:cNvSpPr>
              <a:spLocks noChangeArrowheads="1"/>
            </p:cNvSpPr>
            <p:nvPr/>
          </p:nvSpPr>
          <p:spPr bwMode="auto">
            <a:xfrm>
              <a:off x="5416334" y="2331041"/>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grpSp>
          <p:nvGrpSpPr>
            <p:cNvPr id="334867" name="Group 19"/>
            <p:cNvGrpSpPr>
              <a:grpSpLocks/>
            </p:cNvGrpSpPr>
            <p:nvPr/>
          </p:nvGrpSpPr>
          <p:grpSpPr bwMode="auto">
            <a:xfrm>
              <a:off x="4643221" y="1317786"/>
              <a:ext cx="4010026" cy="2532063"/>
              <a:chOff x="2961" y="88"/>
              <a:chExt cx="2526" cy="1595"/>
            </a:xfrm>
          </p:grpSpPr>
          <p:sp>
            <p:nvSpPr>
              <p:cNvPr id="334868" name="Line 20"/>
              <p:cNvSpPr>
                <a:spLocks noChangeShapeType="1"/>
              </p:cNvSpPr>
              <p:nvPr/>
            </p:nvSpPr>
            <p:spPr bwMode="auto">
              <a:xfrm rot="5393518">
                <a:off x="5127" y="1225"/>
                <a:ext cx="0" cy="720"/>
              </a:xfrm>
              <a:prstGeom prst="line">
                <a:avLst/>
              </a:prstGeom>
              <a:noFill/>
              <a:ln w="76200">
                <a:solidFill>
                  <a:srgbClr val="0000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69" name="Line 21"/>
              <p:cNvSpPr>
                <a:spLocks noChangeShapeType="1"/>
              </p:cNvSpPr>
              <p:nvPr/>
            </p:nvSpPr>
            <p:spPr bwMode="auto">
              <a:xfrm rot="5393518">
                <a:off x="4455" y="1225"/>
                <a:ext cx="0" cy="720"/>
              </a:xfrm>
              <a:prstGeom prst="line">
                <a:avLst/>
              </a:prstGeom>
              <a:noFill/>
              <a:ln w="762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70" name="Line 22"/>
              <p:cNvSpPr>
                <a:spLocks noChangeShapeType="1"/>
              </p:cNvSpPr>
              <p:nvPr/>
            </p:nvSpPr>
            <p:spPr bwMode="auto">
              <a:xfrm rot="5393518">
                <a:off x="3736" y="1227"/>
                <a:ext cx="0" cy="720"/>
              </a:xfrm>
              <a:prstGeom prst="line">
                <a:avLst/>
              </a:prstGeom>
              <a:noFill/>
              <a:ln w="76200">
                <a:solidFill>
                  <a:srgbClr val="0000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71" name="Line 23"/>
              <p:cNvSpPr>
                <a:spLocks noChangeShapeType="1"/>
              </p:cNvSpPr>
              <p:nvPr/>
            </p:nvSpPr>
            <p:spPr bwMode="auto">
              <a:xfrm rot="5393518">
                <a:off x="5414" y="1608"/>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72" name="Line 24"/>
              <p:cNvSpPr>
                <a:spLocks noChangeShapeType="1"/>
              </p:cNvSpPr>
              <p:nvPr/>
            </p:nvSpPr>
            <p:spPr bwMode="auto">
              <a:xfrm rot="5393518">
                <a:off x="4024" y="1611"/>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73" name="Line 25"/>
              <p:cNvSpPr>
                <a:spLocks noChangeShapeType="1"/>
              </p:cNvSpPr>
              <p:nvPr/>
            </p:nvSpPr>
            <p:spPr bwMode="auto">
              <a:xfrm rot="5393518">
                <a:off x="4743" y="1610"/>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nvGrpSpPr>
              <p:cNvPr id="334875" name="Group 27"/>
              <p:cNvGrpSpPr>
                <a:grpSpLocks/>
              </p:cNvGrpSpPr>
              <p:nvPr/>
            </p:nvGrpSpPr>
            <p:grpSpPr bwMode="auto">
              <a:xfrm>
                <a:off x="2961" y="88"/>
                <a:ext cx="511" cy="1592"/>
                <a:chOff x="1169" y="1096"/>
                <a:chExt cx="511" cy="1592"/>
              </a:xfrm>
            </p:grpSpPr>
            <p:sp>
              <p:nvSpPr>
                <p:cNvPr id="334876" name="Line 28"/>
                <p:cNvSpPr>
                  <a:spLocks noChangeShapeType="1"/>
                </p:cNvSpPr>
                <p:nvPr/>
              </p:nvSpPr>
              <p:spPr bwMode="auto">
                <a:xfrm rot="5393518">
                  <a:off x="790" y="1895"/>
                  <a:ext cx="1584" cy="2"/>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sp>
              <p:nvSpPr>
                <p:cNvPr id="334877" name="Text Box 29"/>
                <p:cNvSpPr txBox="1">
                  <a:spLocks noChangeArrowheads="1"/>
                </p:cNvSpPr>
                <p:nvPr/>
              </p:nvSpPr>
              <p:spPr bwMode="auto">
                <a:xfrm rot="16200000">
                  <a:off x="672" y="1593"/>
                  <a:ext cx="1227"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dirty="0"/>
                    <a:t>Species similarities</a:t>
                  </a:r>
                  <a:endParaRPr lang="en-CA" dirty="0"/>
                </a:p>
              </p:txBody>
            </p:sp>
            <p:sp>
              <p:nvSpPr>
                <p:cNvPr id="334878" name="Line 30"/>
                <p:cNvSpPr>
                  <a:spLocks noChangeShapeType="1"/>
                </p:cNvSpPr>
                <p:nvPr/>
              </p:nvSpPr>
              <p:spPr bwMode="auto">
                <a:xfrm>
                  <a:off x="1488" y="2256"/>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79" name="Line 31"/>
                <p:cNvSpPr>
                  <a:spLocks noChangeShapeType="1"/>
                </p:cNvSpPr>
                <p:nvPr/>
              </p:nvSpPr>
              <p:spPr bwMode="auto">
                <a:xfrm>
                  <a:off x="1488" y="1392"/>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80" name="Line 32"/>
                <p:cNvSpPr>
                  <a:spLocks noChangeShapeType="1"/>
                </p:cNvSpPr>
                <p:nvPr/>
              </p:nvSpPr>
              <p:spPr bwMode="auto">
                <a:xfrm>
                  <a:off x="1488" y="1104"/>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81" name="Line 33"/>
                <p:cNvSpPr>
                  <a:spLocks noChangeShapeType="1"/>
                </p:cNvSpPr>
                <p:nvPr/>
              </p:nvSpPr>
              <p:spPr bwMode="auto">
                <a:xfrm>
                  <a:off x="1488" y="1680"/>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82" name="Line 34"/>
                <p:cNvSpPr>
                  <a:spLocks noChangeShapeType="1"/>
                </p:cNvSpPr>
                <p:nvPr/>
              </p:nvSpPr>
              <p:spPr bwMode="auto">
                <a:xfrm>
                  <a:off x="1488" y="1968"/>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grpSp>
        <p:sp>
          <p:nvSpPr>
            <p:cNvPr id="334883" name="Rectangle 35"/>
            <p:cNvSpPr>
              <a:spLocks noChangeArrowheads="1"/>
            </p:cNvSpPr>
            <p:nvPr/>
          </p:nvSpPr>
          <p:spPr bwMode="auto">
            <a:xfrm>
              <a:off x="6009985" y="2331041"/>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334884" name="Rectangle 36"/>
            <p:cNvSpPr>
              <a:spLocks noChangeArrowheads="1"/>
            </p:cNvSpPr>
            <p:nvPr/>
          </p:nvSpPr>
          <p:spPr bwMode="auto">
            <a:xfrm>
              <a:off x="7003833" y="1107720"/>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334885" name="Rectangle 37"/>
            <p:cNvSpPr>
              <a:spLocks noChangeArrowheads="1"/>
            </p:cNvSpPr>
            <p:nvPr/>
          </p:nvSpPr>
          <p:spPr bwMode="auto">
            <a:xfrm>
              <a:off x="7378264" y="1955949"/>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334886" name="Rectangle 38"/>
            <p:cNvSpPr>
              <a:spLocks noChangeArrowheads="1"/>
            </p:cNvSpPr>
            <p:nvPr/>
          </p:nvSpPr>
          <p:spPr bwMode="auto">
            <a:xfrm>
              <a:off x="6546633" y="2022120"/>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334889" name="Rectangle 41"/>
            <p:cNvSpPr>
              <a:spLocks noChangeArrowheads="1"/>
            </p:cNvSpPr>
            <p:nvPr/>
          </p:nvSpPr>
          <p:spPr bwMode="auto">
            <a:xfrm>
              <a:off x="7994433" y="2597740"/>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334890" name="Rectangle 42"/>
            <p:cNvSpPr>
              <a:spLocks noChangeArrowheads="1"/>
            </p:cNvSpPr>
            <p:nvPr/>
          </p:nvSpPr>
          <p:spPr bwMode="auto">
            <a:xfrm>
              <a:off x="8604033" y="3012720"/>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334891" name="Freeform 43"/>
            <p:cNvSpPr>
              <a:spLocks/>
            </p:cNvSpPr>
            <p:nvPr/>
          </p:nvSpPr>
          <p:spPr bwMode="auto">
            <a:xfrm>
              <a:off x="5403633" y="1129488"/>
              <a:ext cx="184731" cy="369332"/>
            </a:xfrm>
            <a:custGeom>
              <a:avLst/>
              <a:gdLst>
                <a:gd name="T0" fmla="*/ 0 w 2064"/>
                <a:gd name="T1" fmla="*/ 1296 h 1304"/>
                <a:gd name="T2" fmla="*/ 144 w 2064"/>
                <a:gd name="T3" fmla="*/ 1248 h 1304"/>
                <a:gd name="T4" fmla="*/ 432 w 2064"/>
                <a:gd name="T5" fmla="*/ 960 h 1304"/>
                <a:gd name="T6" fmla="*/ 864 w 2064"/>
                <a:gd name="T7" fmla="*/ 624 h 1304"/>
                <a:gd name="T8" fmla="*/ 1008 w 2064"/>
                <a:gd name="T9" fmla="*/ 96 h 1304"/>
                <a:gd name="T10" fmla="*/ 1152 w 2064"/>
                <a:gd name="T11" fmla="*/ 96 h 1304"/>
                <a:gd name="T12" fmla="*/ 1344 w 2064"/>
                <a:gd name="T13" fmla="*/ 672 h 1304"/>
                <a:gd name="T14" fmla="*/ 1680 w 2064"/>
                <a:gd name="T15" fmla="*/ 1008 h 1304"/>
                <a:gd name="T16" fmla="*/ 2064 w 2064"/>
                <a:gd name="T17" fmla="*/ 1296 h 1304"/>
                <a:gd name="connsiteX0" fmla="*/ 0 w 10000"/>
                <a:gd name="connsiteY0" fmla="*/ 9733 h 9733"/>
                <a:gd name="connsiteX1" fmla="*/ 286 w 10000"/>
                <a:gd name="connsiteY1" fmla="*/ 6504 h 9733"/>
                <a:gd name="connsiteX2" fmla="*/ 2093 w 10000"/>
                <a:gd name="connsiteY2" fmla="*/ 7156 h 9733"/>
                <a:gd name="connsiteX3" fmla="*/ 4186 w 10000"/>
                <a:gd name="connsiteY3" fmla="*/ 4579 h 9733"/>
                <a:gd name="connsiteX4" fmla="*/ 4884 w 10000"/>
                <a:gd name="connsiteY4" fmla="*/ 530 h 9733"/>
                <a:gd name="connsiteX5" fmla="*/ 5581 w 10000"/>
                <a:gd name="connsiteY5" fmla="*/ 530 h 9733"/>
                <a:gd name="connsiteX6" fmla="*/ 6512 w 10000"/>
                <a:gd name="connsiteY6" fmla="*/ 4947 h 9733"/>
                <a:gd name="connsiteX7" fmla="*/ 8140 w 10000"/>
                <a:gd name="connsiteY7" fmla="*/ 7524 h 9733"/>
                <a:gd name="connsiteX8" fmla="*/ 10000 w 10000"/>
                <a:gd name="connsiteY8" fmla="*/ 9733 h 9733"/>
                <a:gd name="connsiteX0" fmla="*/ 0 w 10000"/>
                <a:gd name="connsiteY0" fmla="*/ 10000 h 10000"/>
                <a:gd name="connsiteX1" fmla="*/ 286 w 10000"/>
                <a:gd name="connsiteY1" fmla="*/ 6682 h 10000"/>
                <a:gd name="connsiteX2" fmla="*/ 1173 w 10000"/>
                <a:gd name="connsiteY2" fmla="*/ 5289 h 10000"/>
                <a:gd name="connsiteX3" fmla="*/ 4186 w 10000"/>
                <a:gd name="connsiteY3" fmla="*/ 4705 h 10000"/>
                <a:gd name="connsiteX4" fmla="*/ 4884 w 10000"/>
                <a:gd name="connsiteY4" fmla="*/ 545 h 10000"/>
                <a:gd name="connsiteX5" fmla="*/ 5581 w 10000"/>
                <a:gd name="connsiteY5" fmla="*/ 545 h 10000"/>
                <a:gd name="connsiteX6" fmla="*/ 6512 w 10000"/>
                <a:gd name="connsiteY6" fmla="*/ 5083 h 10000"/>
                <a:gd name="connsiteX7" fmla="*/ 8140 w 10000"/>
                <a:gd name="connsiteY7" fmla="*/ 7730 h 10000"/>
                <a:gd name="connsiteX8" fmla="*/ 10000 w 10000"/>
                <a:gd name="connsiteY8" fmla="*/ 10000 h 10000"/>
                <a:gd name="connsiteX0" fmla="*/ 0 w 10000"/>
                <a:gd name="connsiteY0" fmla="*/ 10330 h 10330"/>
                <a:gd name="connsiteX1" fmla="*/ 286 w 10000"/>
                <a:gd name="connsiteY1" fmla="*/ 7012 h 10330"/>
                <a:gd name="connsiteX2" fmla="*/ 1173 w 10000"/>
                <a:gd name="connsiteY2" fmla="*/ 5619 h 10330"/>
                <a:gd name="connsiteX3" fmla="*/ 2981 w 10000"/>
                <a:gd name="connsiteY3" fmla="*/ 9986 h 10330"/>
                <a:gd name="connsiteX4" fmla="*/ 4884 w 10000"/>
                <a:gd name="connsiteY4" fmla="*/ 875 h 10330"/>
                <a:gd name="connsiteX5" fmla="*/ 5581 w 10000"/>
                <a:gd name="connsiteY5" fmla="*/ 875 h 10330"/>
                <a:gd name="connsiteX6" fmla="*/ 6512 w 10000"/>
                <a:gd name="connsiteY6" fmla="*/ 5413 h 10330"/>
                <a:gd name="connsiteX7" fmla="*/ 8140 w 10000"/>
                <a:gd name="connsiteY7" fmla="*/ 8060 h 10330"/>
                <a:gd name="connsiteX8" fmla="*/ 10000 w 10000"/>
                <a:gd name="connsiteY8" fmla="*/ 10330 h 10330"/>
                <a:gd name="connsiteX0" fmla="*/ 0 w 10000"/>
                <a:gd name="connsiteY0" fmla="*/ 10330 h 10330"/>
                <a:gd name="connsiteX1" fmla="*/ 286 w 10000"/>
                <a:gd name="connsiteY1" fmla="*/ 7012 h 10330"/>
                <a:gd name="connsiteX2" fmla="*/ 1522 w 10000"/>
                <a:gd name="connsiteY2" fmla="*/ 5825 h 10330"/>
                <a:gd name="connsiteX3" fmla="*/ 2981 w 10000"/>
                <a:gd name="connsiteY3" fmla="*/ 9986 h 10330"/>
                <a:gd name="connsiteX4" fmla="*/ 4884 w 10000"/>
                <a:gd name="connsiteY4" fmla="*/ 875 h 10330"/>
                <a:gd name="connsiteX5" fmla="*/ 5581 w 10000"/>
                <a:gd name="connsiteY5" fmla="*/ 875 h 10330"/>
                <a:gd name="connsiteX6" fmla="*/ 6512 w 10000"/>
                <a:gd name="connsiteY6" fmla="*/ 5413 h 10330"/>
                <a:gd name="connsiteX7" fmla="*/ 8140 w 10000"/>
                <a:gd name="connsiteY7" fmla="*/ 8060 h 10330"/>
                <a:gd name="connsiteX8" fmla="*/ 10000 w 10000"/>
                <a:gd name="connsiteY8" fmla="*/ 10330 h 10330"/>
                <a:gd name="connsiteX0" fmla="*/ 0 w 10000"/>
                <a:gd name="connsiteY0" fmla="*/ 9718 h 9718"/>
                <a:gd name="connsiteX1" fmla="*/ 286 w 10000"/>
                <a:gd name="connsiteY1" fmla="*/ 6400 h 9718"/>
                <a:gd name="connsiteX2" fmla="*/ 1522 w 10000"/>
                <a:gd name="connsiteY2" fmla="*/ 5213 h 9718"/>
                <a:gd name="connsiteX3" fmla="*/ 2981 w 10000"/>
                <a:gd name="connsiteY3" fmla="*/ 9374 h 9718"/>
                <a:gd name="connsiteX4" fmla="*/ 4281 w 10000"/>
                <a:gd name="connsiteY4" fmla="*/ 1501 h 9718"/>
                <a:gd name="connsiteX5" fmla="*/ 5581 w 10000"/>
                <a:gd name="connsiteY5" fmla="*/ 263 h 9718"/>
                <a:gd name="connsiteX6" fmla="*/ 6512 w 10000"/>
                <a:gd name="connsiteY6" fmla="*/ 4801 h 9718"/>
                <a:gd name="connsiteX7" fmla="*/ 8140 w 10000"/>
                <a:gd name="connsiteY7" fmla="*/ 7448 h 9718"/>
                <a:gd name="connsiteX8" fmla="*/ 10000 w 10000"/>
                <a:gd name="connsiteY8" fmla="*/ 9718 h 9718"/>
                <a:gd name="connsiteX0" fmla="*/ 0 w 10000"/>
                <a:gd name="connsiteY0" fmla="*/ 10367 h 10517"/>
                <a:gd name="connsiteX1" fmla="*/ 286 w 10000"/>
                <a:gd name="connsiteY1" fmla="*/ 6953 h 10517"/>
                <a:gd name="connsiteX2" fmla="*/ 1522 w 10000"/>
                <a:gd name="connsiteY2" fmla="*/ 5731 h 10517"/>
                <a:gd name="connsiteX3" fmla="*/ 2981 w 10000"/>
                <a:gd name="connsiteY3" fmla="*/ 10013 h 10517"/>
                <a:gd name="connsiteX4" fmla="*/ 4281 w 10000"/>
                <a:gd name="connsiteY4" fmla="*/ 1912 h 10517"/>
                <a:gd name="connsiteX5" fmla="*/ 5581 w 10000"/>
                <a:gd name="connsiteY5" fmla="*/ 638 h 10517"/>
                <a:gd name="connsiteX6" fmla="*/ 6829 w 10000"/>
                <a:gd name="connsiteY6" fmla="*/ 10295 h 10517"/>
                <a:gd name="connsiteX7" fmla="*/ 8140 w 10000"/>
                <a:gd name="connsiteY7" fmla="*/ 8031 h 10517"/>
                <a:gd name="connsiteX8" fmla="*/ 10000 w 10000"/>
                <a:gd name="connsiteY8" fmla="*/ 10367 h 10517"/>
                <a:gd name="connsiteX0" fmla="*/ 0 w 10000"/>
                <a:gd name="connsiteY0" fmla="*/ 10367 h 10485"/>
                <a:gd name="connsiteX1" fmla="*/ 286 w 10000"/>
                <a:gd name="connsiteY1" fmla="*/ 6953 h 10485"/>
                <a:gd name="connsiteX2" fmla="*/ 1522 w 10000"/>
                <a:gd name="connsiteY2" fmla="*/ 5731 h 10485"/>
                <a:gd name="connsiteX3" fmla="*/ 2981 w 10000"/>
                <a:gd name="connsiteY3" fmla="*/ 10013 h 10485"/>
                <a:gd name="connsiteX4" fmla="*/ 4281 w 10000"/>
                <a:gd name="connsiteY4" fmla="*/ 1912 h 10485"/>
                <a:gd name="connsiteX5" fmla="*/ 5581 w 10000"/>
                <a:gd name="connsiteY5" fmla="*/ 638 h 10485"/>
                <a:gd name="connsiteX6" fmla="*/ 6829 w 10000"/>
                <a:gd name="connsiteY6" fmla="*/ 10295 h 10485"/>
                <a:gd name="connsiteX7" fmla="*/ 8616 w 10000"/>
                <a:gd name="connsiteY7" fmla="*/ 7660 h 10485"/>
                <a:gd name="connsiteX8" fmla="*/ 10000 w 10000"/>
                <a:gd name="connsiteY8" fmla="*/ 10367 h 1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0" h="10485">
                  <a:moveTo>
                    <a:pt x="0" y="10367"/>
                  </a:moveTo>
                  <a:cubicBezTo>
                    <a:pt x="174" y="10399"/>
                    <a:pt x="32" y="7726"/>
                    <a:pt x="286" y="6953"/>
                  </a:cubicBezTo>
                  <a:cubicBezTo>
                    <a:pt x="540" y="6180"/>
                    <a:pt x="1073" y="5221"/>
                    <a:pt x="1522" y="5731"/>
                  </a:cubicBezTo>
                  <a:cubicBezTo>
                    <a:pt x="1971" y="6242"/>
                    <a:pt x="2521" y="10649"/>
                    <a:pt x="2981" y="10013"/>
                  </a:cubicBezTo>
                  <a:cubicBezTo>
                    <a:pt x="3441" y="9377"/>
                    <a:pt x="3848" y="3474"/>
                    <a:pt x="4281" y="1912"/>
                  </a:cubicBezTo>
                  <a:cubicBezTo>
                    <a:pt x="4714" y="350"/>
                    <a:pt x="5156" y="-759"/>
                    <a:pt x="5581" y="638"/>
                  </a:cubicBezTo>
                  <a:cubicBezTo>
                    <a:pt x="6006" y="2035"/>
                    <a:pt x="6323" y="9125"/>
                    <a:pt x="6829" y="10295"/>
                  </a:cubicBezTo>
                  <a:cubicBezTo>
                    <a:pt x="7335" y="11465"/>
                    <a:pt x="8034" y="6818"/>
                    <a:pt x="8616" y="7660"/>
                  </a:cubicBezTo>
                  <a:cubicBezTo>
                    <a:pt x="9197" y="8504"/>
                    <a:pt x="9360" y="9621"/>
                    <a:pt x="10000" y="10367"/>
                  </a:cubicBezTo>
                </a:path>
              </a:pathLst>
            </a:custGeom>
            <a:noFill/>
            <a:ln w="38100" cap="flat" cmpd="sng">
              <a:solidFill>
                <a:schemeClr val="tx1"/>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grpSp>
        <p:nvGrpSpPr>
          <p:cNvPr id="6" name="Group 5"/>
          <p:cNvGrpSpPr/>
          <p:nvPr/>
        </p:nvGrpSpPr>
        <p:grpSpPr>
          <a:xfrm>
            <a:off x="4700800" y="5355368"/>
            <a:ext cx="2971800" cy="685800"/>
            <a:chOff x="3176800" y="5355368"/>
            <a:chExt cx="2971800" cy="685800"/>
          </a:xfrm>
        </p:grpSpPr>
        <p:sp>
          <p:nvSpPr>
            <p:cNvPr id="334887" name="Line 39"/>
            <p:cNvSpPr>
              <a:spLocks noChangeShapeType="1"/>
            </p:cNvSpPr>
            <p:nvPr/>
          </p:nvSpPr>
          <p:spPr bwMode="auto">
            <a:xfrm flipV="1">
              <a:off x="3176800" y="5355368"/>
              <a:ext cx="0" cy="68580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88" name="Line 40"/>
            <p:cNvSpPr>
              <a:spLocks noChangeShapeType="1"/>
            </p:cNvSpPr>
            <p:nvPr/>
          </p:nvSpPr>
          <p:spPr bwMode="auto">
            <a:xfrm flipV="1">
              <a:off x="3758692" y="5355368"/>
              <a:ext cx="0" cy="68580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93" name="Line 45"/>
            <p:cNvSpPr>
              <a:spLocks noChangeShapeType="1"/>
            </p:cNvSpPr>
            <p:nvPr/>
          </p:nvSpPr>
          <p:spPr bwMode="auto">
            <a:xfrm flipV="1">
              <a:off x="4957108" y="5355368"/>
              <a:ext cx="0" cy="68580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94" name="Line 46"/>
            <p:cNvSpPr>
              <a:spLocks noChangeShapeType="1"/>
            </p:cNvSpPr>
            <p:nvPr/>
          </p:nvSpPr>
          <p:spPr bwMode="auto">
            <a:xfrm flipV="1">
              <a:off x="5539000" y="5355368"/>
              <a:ext cx="0" cy="68580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95" name="Line 47"/>
            <p:cNvSpPr>
              <a:spLocks noChangeShapeType="1"/>
            </p:cNvSpPr>
            <p:nvPr/>
          </p:nvSpPr>
          <p:spPr bwMode="auto">
            <a:xfrm flipV="1">
              <a:off x="6148600" y="5355368"/>
              <a:ext cx="0" cy="68580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334896" name="Line 48"/>
            <p:cNvSpPr>
              <a:spLocks noChangeShapeType="1"/>
            </p:cNvSpPr>
            <p:nvPr/>
          </p:nvSpPr>
          <p:spPr bwMode="auto">
            <a:xfrm flipV="1">
              <a:off x="4319800" y="5355368"/>
              <a:ext cx="0" cy="68580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sp>
        <p:nvSpPr>
          <p:cNvPr id="334898" name="Line 50"/>
          <p:cNvSpPr>
            <a:spLocks noChangeShapeType="1"/>
          </p:cNvSpPr>
          <p:nvPr/>
        </p:nvSpPr>
        <p:spPr bwMode="auto">
          <a:xfrm>
            <a:off x="6072400" y="5431568"/>
            <a:ext cx="2286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CA" dirty="0"/>
          </a:p>
        </p:txBody>
      </p:sp>
      <p:sp>
        <p:nvSpPr>
          <p:cNvPr id="59" name="Line 3"/>
          <p:cNvSpPr>
            <a:spLocks noChangeShapeType="1"/>
          </p:cNvSpPr>
          <p:nvPr/>
        </p:nvSpPr>
        <p:spPr bwMode="auto">
          <a:xfrm>
            <a:off x="6681927" y="5604317"/>
            <a:ext cx="9144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sp>
        <p:nvSpPr>
          <p:cNvPr id="60" name="Line 50"/>
          <p:cNvSpPr>
            <a:spLocks noChangeShapeType="1"/>
          </p:cNvSpPr>
          <p:nvPr/>
        </p:nvSpPr>
        <p:spPr bwMode="auto">
          <a:xfrm>
            <a:off x="6270828" y="5542421"/>
            <a:ext cx="2286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CA" dirty="0"/>
          </a:p>
        </p:txBody>
      </p:sp>
      <p:sp>
        <p:nvSpPr>
          <p:cNvPr id="61" name="Line 50"/>
          <p:cNvSpPr>
            <a:spLocks noChangeShapeType="1"/>
          </p:cNvSpPr>
          <p:nvPr/>
        </p:nvSpPr>
        <p:spPr bwMode="auto">
          <a:xfrm>
            <a:off x="5920000" y="5542421"/>
            <a:ext cx="2286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CA" dirty="0"/>
          </a:p>
        </p:txBody>
      </p:sp>
      <p:sp>
        <p:nvSpPr>
          <p:cNvPr id="62" name="Line 50"/>
          <p:cNvSpPr>
            <a:spLocks noChangeShapeType="1"/>
          </p:cNvSpPr>
          <p:nvPr/>
        </p:nvSpPr>
        <p:spPr bwMode="auto">
          <a:xfrm>
            <a:off x="7551375" y="5418172"/>
            <a:ext cx="2286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CA" dirty="0"/>
          </a:p>
        </p:txBody>
      </p:sp>
      <p:grpSp>
        <p:nvGrpSpPr>
          <p:cNvPr id="7" name="Group 6"/>
          <p:cNvGrpSpPr/>
          <p:nvPr/>
        </p:nvGrpSpPr>
        <p:grpSpPr>
          <a:xfrm>
            <a:off x="1575013" y="1126348"/>
            <a:ext cx="4111051" cy="2747963"/>
            <a:chOff x="51012" y="1126347"/>
            <a:chExt cx="4111051" cy="2747963"/>
          </a:xfrm>
        </p:grpSpPr>
        <p:sp>
          <p:nvSpPr>
            <p:cNvPr id="63" name="Rectangle 18"/>
            <p:cNvSpPr>
              <a:spLocks noChangeArrowheads="1"/>
            </p:cNvSpPr>
            <p:nvPr/>
          </p:nvSpPr>
          <p:spPr bwMode="auto">
            <a:xfrm>
              <a:off x="1038437" y="3037181"/>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grpSp>
          <p:nvGrpSpPr>
            <p:cNvPr id="64" name="Group 19"/>
            <p:cNvGrpSpPr>
              <a:grpSpLocks/>
            </p:cNvGrpSpPr>
            <p:nvPr/>
          </p:nvGrpSpPr>
          <p:grpSpPr bwMode="auto">
            <a:xfrm>
              <a:off x="51012" y="1354947"/>
              <a:ext cx="4008438" cy="2519363"/>
              <a:chOff x="2962" y="96"/>
              <a:chExt cx="2525" cy="1587"/>
            </a:xfrm>
          </p:grpSpPr>
          <p:sp>
            <p:nvSpPr>
              <p:cNvPr id="65" name="Line 20"/>
              <p:cNvSpPr>
                <a:spLocks noChangeShapeType="1"/>
              </p:cNvSpPr>
              <p:nvPr/>
            </p:nvSpPr>
            <p:spPr bwMode="auto">
              <a:xfrm rot="5393518">
                <a:off x="5127" y="1225"/>
                <a:ext cx="0" cy="720"/>
              </a:xfrm>
              <a:prstGeom prst="line">
                <a:avLst/>
              </a:prstGeom>
              <a:noFill/>
              <a:ln w="76200">
                <a:solidFill>
                  <a:srgbClr val="0000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66" name="Line 21"/>
              <p:cNvSpPr>
                <a:spLocks noChangeShapeType="1"/>
              </p:cNvSpPr>
              <p:nvPr/>
            </p:nvSpPr>
            <p:spPr bwMode="auto">
              <a:xfrm rot="5393518">
                <a:off x="4455" y="1225"/>
                <a:ext cx="0" cy="720"/>
              </a:xfrm>
              <a:prstGeom prst="line">
                <a:avLst/>
              </a:prstGeom>
              <a:noFill/>
              <a:ln w="762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67" name="Line 22"/>
              <p:cNvSpPr>
                <a:spLocks noChangeShapeType="1"/>
              </p:cNvSpPr>
              <p:nvPr/>
            </p:nvSpPr>
            <p:spPr bwMode="auto">
              <a:xfrm rot="5393518">
                <a:off x="3736" y="1227"/>
                <a:ext cx="0" cy="720"/>
              </a:xfrm>
              <a:prstGeom prst="line">
                <a:avLst/>
              </a:prstGeom>
              <a:noFill/>
              <a:ln w="76200">
                <a:solidFill>
                  <a:srgbClr val="0000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68" name="Line 23"/>
              <p:cNvSpPr>
                <a:spLocks noChangeShapeType="1"/>
              </p:cNvSpPr>
              <p:nvPr/>
            </p:nvSpPr>
            <p:spPr bwMode="auto">
              <a:xfrm rot="5393518">
                <a:off x="5414" y="1608"/>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69" name="Line 24"/>
              <p:cNvSpPr>
                <a:spLocks noChangeShapeType="1"/>
              </p:cNvSpPr>
              <p:nvPr/>
            </p:nvSpPr>
            <p:spPr bwMode="auto">
              <a:xfrm rot="5393518">
                <a:off x="4024" y="1611"/>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70" name="Line 25"/>
              <p:cNvSpPr>
                <a:spLocks noChangeShapeType="1"/>
              </p:cNvSpPr>
              <p:nvPr/>
            </p:nvSpPr>
            <p:spPr bwMode="auto">
              <a:xfrm rot="5393518">
                <a:off x="4743" y="1610"/>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nvGrpSpPr>
              <p:cNvPr id="72" name="Group 27"/>
              <p:cNvGrpSpPr>
                <a:grpSpLocks/>
              </p:cNvGrpSpPr>
              <p:nvPr/>
            </p:nvGrpSpPr>
            <p:grpSpPr bwMode="auto">
              <a:xfrm>
                <a:off x="2962" y="96"/>
                <a:ext cx="510" cy="1584"/>
                <a:chOff x="1170" y="1104"/>
                <a:chExt cx="510" cy="1584"/>
              </a:xfrm>
            </p:grpSpPr>
            <p:sp>
              <p:nvSpPr>
                <p:cNvPr id="73" name="Line 28"/>
                <p:cNvSpPr>
                  <a:spLocks noChangeShapeType="1"/>
                </p:cNvSpPr>
                <p:nvPr/>
              </p:nvSpPr>
              <p:spPr bwMode="auto">
                <a:xfrm rot="5393518">
                  <a:off x="790" y="1895"/>
                  <a:ext cx="1584" cy="2"/>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sp>
              <p:nvSpPr>
                <p:cNvPr id="74" name="Text Box 29"/>
                <p:cNvSpPr txBox="1">
                  <a:spLocks noChangeArrowheads="1"/>
                </p:cNvSpPr>
                <p:nvPr/>
              </p:nvSpPr>
              <p:spPr bwMode="auto">
                <a:xfrm rot="16200000">
                  <a:off x="749" y="1593"/>
                  <a:ext cx="1075"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dirty="0"/>
                    <a:t>Species richness</a:t>
                  </a:r>
                  <a:endParaRPr lang="en-CA" dirty="0"/>
                </a:p>
              </p:txBody>
            </p:sp>
            <p:sp>
              <p:nvSpPr>
                <p:cNvPr id="75" name="Line 30"/>
                <p:cNvSpPr>
                  <a:spLocks noChangeShapeType="1"/>
                </p:cNvSpPr>
                <p:nvPr/>
              </p:nvSpPr>
              <p:spPr bwMode="auto">
                <a:xfrm>
                  <a:off x="1488" y="2256"/>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76" name="Line 31"/>
                <p:cNvSpPr>
                  <a:spLocks noChangeShapeType="1"/>
                </p:cNvSpPr>
                <p:nvPr/>
              </p:nvSpPr>
              <p:spPr bwMode="auto">
                <a:xfrm>
                  <a:off x="1488" y="1392"/>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77" name="Line 32"/>
                <p:cNvSpPr>
                  <a:spLocks noChangeShapeType="1"/>
                </p:cNvSpPr>
                <p:nvPr/>
              </p:nvSpPr>
              <p:spPr bwMode="auto">
                <a:xfrm>
                  <a:off x="1488" y="1104"/>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78" name="Line 33"/>
                <p:cNvSpPr>
                  <a:spLocks noChangeShapeType="1"/>
                </p:cNvSpPr>
                <p:nvPr/>
              </p:nvSpPr>
              <p:spPr bwMode="auto">
                <a:xfrm>
                  <a:off x="1488" y="1680"/>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79" name="Line 34"/>
                <p:cNvSpPr>
                  <a:spLocks noChangeShapeType="1"/>
                </p:cNvSpPr>
                <p:nvPr/>
              </p:nvSpPr>
              <p:spPr bwMode="auto">
                <a:xfrm>
                  <a:off x="1488" y="1968"/>
                  <a:ext cx="19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grpSp>
        <p:sp>
          <p:nvSpPr>
            <p:cNvPr id="80" name="Rectangle 35"/>
            <p:cNvSpPr>
              <a:spLocks noChangeArrowheads="1"/>
            </p:cNvSpPr>
            <p:nvPr/>
          </p:nvSpPr>
          <p:spPr bwMode="auto">
            <a:xfrm>
              <a:off x="1419437" y="2579981"/>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81" name="Rectangle 36"/>
            <p:cNvSpPr>
              <a:spLocks noChangeArrowheads="1"/>
            </p:cNvSpPr>
            <p:nvPr/>
          </p:nvSpPr>
          <p:spPr bwMode="auto">
            <a:xfrm>
              <a:off x="2410037" y="1132181"/>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82" name="Rectangle 37"/>
            <p:cNvSpPr>
              <a:spLocks noChangeArrowheads="1"/>
            </p:cNvSpPr>
            <p:nvPr/>
          </p:nvSpPr>
          <p:spPr bwMode="auto">
            <a:xfrm>
              <a:off x="2867237" y="1970381"/>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83" name="Rectangle 38"/>
            <p:cNvSpPr>
              <a:spLocks noChangeArrowheads="1"/>
            </p:cNvSpPr>
            <p:nvPr/>
          </p:nvSpPr>
          <p:spPr bwMode="auto">
            <a:xfrm>
              <a:off x="1952837" y="2046581"/>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84" name="Rectangle 41"/>
            <p:cNvSpPr>
              <a:spLocks noChangeArrowheads="1"/>
            </p:cNvSpPr>
            <p:nvPr/>
          </p:nvSpPr>
          <p:spPr bwMode="auto">
            <a:xfrm>
              <a:off x="3400637" y="2427581"/>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85" name="Rectangle 42"/>
            <p:cNvSpPr>
              <a:spLocks noChangeArrowheads="1"/>
            </p:cNvSpPr>
            <p:nvPr/>
          </p:nvSpPr>
          <p:spPr bwMode="auto">
            <a:xfrm>
              <a:off x="3977332" y="2936520"/>
              <a:ext cx="184731" cy="36933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CA" dirty="0"/>
            </a:p>
          </p:txBody>
        </p:sp>
        <p:sp>
          <p:nvSpPr>
            <p:cNvPr id="86" name="Freeform 43"/>
            <p:cNvSpPr>
              <a:spLocks/>
            </p:cNvSpPr>
            <p:nvPr/>
          </p:nvSpPr>
          <p:spPr bwMode="auto">
            <a:xfrm>
              <a:off x="809837" y="1126347"/>
              <a:ext cx="184731" cy="369332"/>
            </a:xfrm>
            <a:custGeom>
              <a:avLst/>
              <a:gdLst>
                <a:gd name="T0" fmla="*/ 0 w 2064"/>
                <a:gd name="T1" fmla="*/ 1296 h 1304"/>
                <a:gd name="T2" fmla="*/ 144 w 2064"/>
                <a:gd name="T3" fmla="*/ 1248 h 1304"/>
                <a:gd name="T4" fmla="*/ 432 w 2064"/>
                <a:gd name="T5" fmla="*/ 960 h 1304"/>
                <a:gd name="T6" fmla="*/ 864 w 2064"/>
                <a:gd name="T7" fmla="*/ 624 h 1304"/>
                <a:gd name="T8" fmla="*/ 1008 w 2064"/>
                <a:gd name="T9" fmla="*/ 96 h 1304"/>
                <a:gd name="T10" fmla="*/ 1152 w 2064"/>
                <a:gd name="T11" fmla="*/ 96 h 1304"/>
                <a:gd name="T12" fmla="*/ 1344 w 2064"/>
                <a:gd name="T13" fmla="*/ 672 h 1304"/>
                <a:gd name="T14" fmla="*/ 1680 w 2064"/>
                <a:gd name="T15" fmla="*/ 1008 h 1304"/>
                <a:gd name="T16" fmla="*/ 2064 w 2064"/>
                <a:gd name="T17" fmla="*/ 1296 h 1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4" h="1304">
                  <a:moveTo>
                    <a:pt x="0" y="1296"/>
                  </a:moveTo>
                  <a:cubicBezTo>
                    <a:pt x="36" y="1300"/>
                    <a:pt x="72" y="1304"/>
                    <a:pt x="144" y="1248"/>
                  </a:cubicBezTo>
                  <a:cubicBezTo>
                    <a:pt x="216" y="1192"/>
                    <a:pt x="312" y="1064"/>
                    <a:pt x="432" y="960"/>
                  </a:cubicBezTo>
                  <a:cubicBezTo>
                    <a:pt x="552" y="856"/>
                    <a:pt x="768" y="768"/>
                    <a:pt x="864" y="624"/>
                  </a:cubicBezTo>
                  <a:cubicBezTo>
                    <a:pt x="960" y="480"/>
                    <a:pt x="960" y="184"/>
                    <a:pt x="1008" y="96"/>
                  </a:cubicBezTo>
                  <a:cubicBezTo>
                    <a:pt x="1056" y="8"/>
                    <a:pt x="1096" y="0"/>
                    <a:pt x="1152" y="96"/>
                  </a:cubicBezTo>
                  <a:cubicBezTo>
                    <a:pt x="1208" y="192"/>
                    <a:pt x="1256" y="520"/>
                    <a:pt x="1344" y="672"/>
                  </a:cubicBezTo>
                  <a:cubicBezTo>
                    <a:pt x="1432" y="824"/>
                    <a:pt x="1560" y="904"/>
                    <a:pt x="1680" y="1008"/>
                  </a:cubicBezTo>
                  <a:cubicBezTo>
                    <a:pt x="1800" y="1112"/>
                    <a:pt x="1932" y="1204"/>
                    <a:pt x="2064" y="1296"/>
                  </a:cubicBezTo>
                </a:path>
              </a:pathLst>
            </a:custGeom>
            <a:noFill/>
            <a:ln w="38100" cap="flat" cmpd="sng">
              <a:solidFill>
                <a:schemeClr val="tx1"/>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sp>
        <p:nvSpPr>
          <p:cNvPr id="87" name="TextBox 86"/>
          <p:cNvSpPr txBox="1"/>
          <p:nvPr/>
        </p:nvSpPr>
        <p:spPr>
          <a:xfrm>
            <a:off x="1521195" y="168567"/>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Raw data and patterns</a:t>
            </a:r>
          </a:p>
        </p:txBody>
      </p:sp>
      <p:grpSp>
        <p:nvGrpSpPr>
          <p:cNvPr id="5" name="Group 4"/>
          <p:cNvGrpSpPr/>
          <p:nvPr/>
        </p:nvGrpSpPr>
        <p:grpSpPr>
          <a:xfrm>
            <a:off x="4659236" y="4145973"/>
            <a:ext cx="1447800" cy="987136"/>
            <a:chOff x="3374229" y="4145973"/>
            <a:chExt cx="1447800" cy="987136"/>
          </a:xfrm>
        </p:grpSpPr>
        <p:cxnSp>
          <p:nvCxnSpPr>
            <p:cNvPr id="88" name="Straight Arrow Connector 87"/>
            <p:cNvCxnSpPr/>
            <p:nvPr/>
          </p:nvCxnSpPr>
          <p:spPr>
            <a:xfrm flipH="1" flipV="1">
              <a:off x="3374229" y="4145973"/>
              <a:ext cx="1447800" cy="98713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92" name="Text Box 16"/>
            <p:cNvSpPr txBox="1">
              <a:spLocks noChangeArrowheads="1"/>
            </p:cNvSpPr>
            <p:nvPr/>
          </p:nvSpPr>
          <p:spPr bwMode="auto">
            <a:xfrm rot="21592035">
              <a:off x="3703702" y="4420012"/>
              <a:ext cx="748410" cy="369332"/>
            </a:xfrm>
            <a:prstGeom prst="rect">
              <a:avLst/>
            </a:prstGeom>
            <a:solidFill>
              <a:schemeClr val="bg1"/>
            </a:solidFill>
            <a:ln>
              <a:noFill/>
            </a:ln>
            <a:effectLst/>
          </p:spPr>
          <p:txBody>
            <a:bodyPr wrap="none">
              <a:spAutoFit/>
            </a:bodyPr>
            <a:lstStyle/>
            <a:p>
              <a:pPr algn="l"/>
              <a:r>
                <a:rPr lang="en-US" dirty="0"/>
                <a:t>Count</a:t>
              </a:r>
              <a:endParaRPr lang="en-CA" dirty="0"/>
            </a:p>
          </p:txBody>
        </p:sp>
      </p:grpSp>
      <p:grpSp>
        <p:nvGrpSpPr>
          <p:cNvPr id="94" name="Group 93"/>
          <p:cNvGrpSpPr/>
          <p:nvPr/>
        </p:nvGrpSpPr>
        <p:grpSpPr>
          <a:xfrm flipH="1">
            <a:off x="6103569" y="4145974"/>
            <a:ext cx="1603019" cy="1004453"/>
            <a:chOff x="3374229" y="4145973"/>
            <a:chExt cx="1447800" cy="987136"/>
          </a:xfrm>
        </p:grpSpPr>
        <p:cxnSp>
          <p:nvCxnSpPr>
            <p:cNvPr id="95" name="Straight Arrow Connector 94"/>
            <p:cNvCxnSpPr/>
            <p:nvPr/>
          </p:nvCxnSpPr>
          <p:spPr>
            <a:xfrm flipH="1" flipV="1">
              <a:off x="3374229" y="4145973"/>
              <a:ext cx="1447800" cy="98713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96" name="Text Box 16"/>
            <p:cNvSpPr txBox="1">
              <a:spLocks noChangeArrowheads="1"/>
            </p:cNvSpPr>
            <p:nvPr/>
          </p:nvSpPr>
          <p:spPr bwMode="auto">
            <a:xfrm rot="21592035">
              <a:off x="3599990" y="4423195"/>
              <a:ext cx="955828" cy="362965"/>
            </a:xfrm>
            <a:prstGeom prst="rect">
              <a:avLst/>
            </a:prstGeom>
            <a:solidFill>
              <a:schemeClr val="bg1"/>
            </a:solidFill>
            <a:ln>
              <a:noFill/>
            </a:ln>
            <a:effectLst/>
          </p:spPr>
          <p:txBody>
            <a:bodyPr wrap="none">
              <a:spAutoFit/>
            </a:bodyPr>
            <a:lstStyle/>
            <a:p>
              <a:pPr algn="l"/>
              <a:r>
                <a:rPr lang="en-US" dirty="0"/>
                <a:t>Similarity</a:t>
              </a:r>
              <a:endParaRPr lang="en-CA" dirty="0"/>
            </a:p>
          </p:txBody>
        </p:sp>
      </p:grpSp>
      <p:grpSp>
        <p:nvGrpSpPr>
          <p:cNvPr id="4" name="Group 3"/>
          <p:cNvGrpSpPr/>
          <p:nvPr/>
        </p:nvGrpSpPr>
        <p:grpSpPr>
          <a:xfrm>
            <a:off x="7777956" y="5134408"/>
            <a:ext cx="1762786" cy="369332"/>
            <a:chOff x="6253956" y="5134408"/>
            <a:chExt cx="1762786" cy="369332"/>
          </a:xfrm>
        </p:grpSpPr>
        <p:sp>
          <p:nvSpPr>
            <p:cNvPr id="100" name="Text Box 16"/>
            <p:cNvSpPr txBox="1">
              <a:spLocks noChangeArrowheads="1"/>
            </p:cNvSpPr>
            <p:nvPr/>
          </p:nvSpPr>
          <p:spPr bwMode="auto">
            <a:xfrm rot="21592035">
              <a:off x="7025765" y="5134408"/>
              <a:ext cx="99097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dirty="0"/>
                <a:t>Endemic</a:t>
              </a:r>
              <a:endParaRPr lang="en-CA" dirty="0"/>
            </a:p>
          </p:txBody>
        </p:sp>
        <p:sp>
          <p:nvSpPr>
            <p:cNvPr id="8" name="Freeform 7"/>
            <p:cNvSpPr/>
            <p:nvPr/>
          </p:nvSpPr>
          <p:spPr>
            <a:xfrm>
              <a:off x="6253956" y="5258996"/>
              <a:ext cx="858582" cy="131008"/>
            </a:xfrm>
            <a:custGeom>
              <a:avLst/>
              <a:gdLst>
                <a:gd name="connsiteX0" fmla="*/ 0 w 758536"/>
                <a:gd name="connsiteY0" fmla="*/ 221017 h 221017"/>
                <a:gd name="connsiteX1" fmla="*/ 405245 w 758536"/>
                <a:gd name="connsiteY1" fmla="*/ 2808 h 221017"/>
                <a:gd name="connsiteX2" fmla="*/ 758536 w 758536"/>
                <a:gd name="connsiteY2" fmla="*/ 117108 h 221017"/>
              </a:gdLst>
              <a:ahLst/>
              <a:cxnLst>
                <a:cxn ang="0">
                  <a:pos x="connsiteX0" y="connsiteY0"/>
                </a:cxn>
                <a:cxn ang="0">
                  <a:pos x="connsiteX1" y="connsiteY1"/>
                </a:cxn>
                <a:cxn ang="0">
                  <a:pos x="connsiteX2" y="connsiteY2"/>
                </a:cxn>
              </a:cxnLst>
              <a:rect l="l" t="t" r="r" b="b"/>
              <a:pathLst>
                <a:path w="758536" h="221017">
                  <a:moveTo>
                    <a:pt x="0" y="221017"/>
                  </a:moveTo>
                  <a:cubicBezTo>
                    <a:pt x="139411" y="120571"/>
                    <a:pt x="278822" y="20126"/>
                    <a:pt x="405245" y="2808"/>
                  </a:cubicBezTo>
                  <a:cubicBezTo>
                    <a:pt x="531668" y="-14510"/>
                    <a:pt x="645102" y="51299"/>
                    <a:pt x="758536" y="117108"/>
                  </a:cubicBez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nvGrpSpPr>
          <p:cNvPr id="3" name="Group 2"/>
          <p:cNvGrpSpPr/>
          <p:nvPr/>
        </p:nvGrpSpPr>
        <p:grpSpPr>
          <a:xfrm>
            <a:off x="7722136" y="5565556"/>
            <a:ext cx="2316656" cy="369332"/>
            <a:chOff x="6198136" y="5565556"/>
            <a:chExt cx="2316656" cy="369332"/>
          </a:xfrm>
        </p:grpSpPr>
        <p:sp>
          <p:nvSpPr>
            <p:cNvPr id="99" name="Text Box 16"/>
            <p:cNvSpPr txBox="1">
              <a:spLocks noChangeArrowheads="1"/>
            </p:cNvSpPr>
            <p:nvPr/>
          </p:nvSpPr>
          <p:spPr bwMode="auto">
            <a:xfrm rot="21592035">
              <a:off x="6980013" y="5565556"/>
              <a:ext cx="153477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dirty="0"/>
                <a:t>Cosmopolitan</a:t>
              </a:r>
              <a:endParaRPr lang="en-CA" dirty="0"/>
            </a:p>
          </p:txBody>
        </p:sp>
        <p:sp>
          <p:nvSpPr>
            <p:cNvPr id="102" name="Freeform 101"/>
            <p:cNvSpPr/>
            <p:nvPr/>
          </p:nvSpPr>
          <p:spPr>
            <a:xfrm>
              <a:off x="6198136" y="5701830"/>
              <a:ext cx="858582" cy="131008"/>
            </a:xfrm>
            <a:custGeom>
              <a:avLst/>
              <a:gdLst>
                <a:gd name="connsiteX0" fmla="*/ 0 w 758536"/>
                <a:gd name="connsiteY0" fmla="*/ 221017 h 221017"/>
                <a:gd name="connsiteX1" fmla="*/ 405245 w 758536"/>
                <a:gd name="connsiteY1" fmla="*/ 2808 h 221017"/>
                <a:gd name="connsiteX2" fmla="*/ 758536 w 758536"/>
                <a:gd name="connsiteY2" fmla="*/ 117108 h 221017"/>
              </a:gdLst>
              <a:ahLst/>
              <a:cxnLst>
                <a:cxn ang="0">
                  <a:pos x="connsiteX0" y="connsiteY0"/>
                </a:cxn>
                <a:cxn ang="0">
                  <a:pos x="connsiteX1" y="connsiteY1"/>
                </a:cxn>
                <a:cxn ang="0">
                  <a:pos x="connsiteX2" y="connsiteY2"/>
                </a:cxn>
              </a:cxnLst>
              <a:rect l="l" t="t" r="r" b="b"/>
              <a:pathLst>
                <a:path w="758536" h="221017">
                  <a:moveTo>
                    <a:pt x="0" y="221017"/>
                  </a:moveTo>
                  <a:cubicBezTo>
                    <a:pt x="139411" y="120571"/>
                    <a:pt x="278822" y="20126"/>
                    <a:pt x="405245" y="2808"/>
                  </a:cubicBezTo>
                  <a:cubicBezTo>
                    <a:pt x="531668" y="-14510"/>
                    <a:pt x="645102" y="51299"/>
                    <a:pt x="758536" y="117108"/>
                  </a:cubicBez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nvGrpSpPr>
          <p:cNvPr id="2" name="Group 1"/>
          <p:cNvGrpSpPr/>
          <p:nvPr/>
        </p:nvGrpSpPr>
        <p:grpSpPr>
          <a:xfrm>
            <a:off x="1863824" y="5412997"/>
            <a:ext cx="2365524" cy="646331"/>
            <a:chOff x="339824" y="5412996"/>
            <a:chExt cx="2365524" cy="646331"/>
          </a:xfrm>
        </p:grpSpPr>
        <p:cxnSp>
          <p:nvCxnSpPr>
            <p:cNvPr id="103" name="Straight Arrow Connector 102"/>
            <p:cNvCxnSpPr/>
            <p:nvPr/>
          </p:nvCxnSpPr>
          <p:spPr>
            <a:xfrm>
              <a:off x="1872267" y="5736954"/>
              <a:ext cx="833081" cy="0"/>
            </a:xfrm>
            <a:prstGeom prst="straightConnector1">
              <a:avLst/>
            </a:prstGeom>
            <a:ln w="101600">
              <a:tailEnd type="arrow"/>
            </a:ln>
          </p:spPr>
          <p:style>
            <a:lnRef idx="1">
              <a:schemeClr val="accent1"/>
            </a:lnRef>
            <a:fillRef idx="0">
              <a:schemeClr val="accent1"/>
            </a:fillRef>
            <a:effectRef idx="0">
              <a:schemeClr val="accent1"/>
            </a:effectRef>
            <a:fontRef idx="minor">
              <a:schemeClr val="tx1"/>
            </a:fontRef>
          </p:style>
        </p:cxnSp>
        <p:sp>
          <p:nvSpPr>
            <p:cNvPr id="106" name="Text Box 16"/>
            <p:cNvSpPr txBox="1">
              <a:spLocks noChangeArrowheads="1"/>
            </p:cNvSpPr>
            <p:nvPr/>
          </p:nvSpPr>
          <p:spPr bwMode="auto">
            <a:xfrm rot="7965" flipH="1">
              <a:off x="339824" y="5412996"/>
              <a:ext cx="1514989" cy="646331"/>
            </a:xfrm>
            <a:prstGeom prst="rect">
              <a:avLst/>
            </a:prstGeom>
            <a:solidFill>
              <a:schemeClr val="bg1"/>
            </a:solidFill>
            <a:ln>
              <a:noFill/>
            </a:ln>
            <a:effectLst/>
          </p:spPr>
          <p:txBody>
            <a:bodyPr wrap="square">
              <a:spAutoFit/>
            </a:bodyPr>
            <a:lstStyle/>
            <a:p>
              <a:pPr algn="r"/>
              <a:r>
                <a:rPr lang="en-US" dirty="0"/>
                <a:t>Species distributions</a:t>
              </a:r>
              <a:endParaRPr lang="en-CA" dirty="0"/>
            </a:p>
          </p:txBody>
        </p:sp>
      </p:grpSp>
    </p:spTree>
    <p:extLst>
      <p:ext uri="{BB962C8B-B14F-4D97-AF65-F5344CB8AC3E}">
        <p14:creationId xmlns:p14="http://schemas.microsoft.com/office/powerpoint/2010/main" val="159687191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34852"/>
                                        </p:tgtEl>
                                        <p:attrNameLst>
                                          <p:attrName>style.visibility</p:attrName>
                                        </p:attrNameLst>
                                      </p:cBhvr>
                                      <p:to>
                                        <p:strVal val="visible"/>
                                      </p:to>
                                    </p:set>
                                    <p:animEffect transition="in" filter="wipe(left)">
                                      <p:cBhvr>
                                        <p:cTn id="12" dur="500"/>
                                        <p:tgtEl>
                                          <p:spTgt spid="33485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2"/>
                                        </p:tgtEl>
                                        <p:attrNameLst>
                                          <p:attrName>style.visibility</p:attrName>
                                        </p:attrNameLst>
                                      </p:cBhvr>
                                      <p:to>
                                        <p:strVal val="visible"/>
                                      </p:to>
                                    </p:set>
                                    <p:animEffect transition="in" filter="wipe(left)">
                                      <p:cBhvr>
                                        <p:cTn id="22" dur="500"/>
                                        <p:tgtEl>
                                          <p:spTgt spid="6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34851"/>
                                        </p:tgtEl>
                                        <p:attrNameLst>
                                          <p:attrName>style.visibility</p:attrName>
                                        </p:attrNameLst>
                                      </p:cBhvr>
                                      <p:to>
                                        <p:strVal val="visible"/>
                                      </p:to>
                                    </p:set>
                                    <p:animEffect transition="in" filter="wipe(left)">
                                      <p:cBhvr>
                                        <p:cTn id="32" dur="500"/>
                                        <p:tgtEl>
                                          <p:spTgt spid="334851"/>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34853"/>
                                        </p:tgtEl>
                                        <p:attrNameLst>
                                          <p:attrName>style.visibility</p:attrName>
                                        </p:attrNameLst>
                                      </p:cBhvr>
                                      <p:to>
                                        <p:strVal val="visible"/>
                                      </p:to>
                                    </p:set>
                                    <p:animEffect transition="in" filter="wipe(left)">
                                      <p:cBhvr>
                                        <p:cTn id="35" dur="500"/>
                                        <p:tgtEl>
                                          <p:spTgt spid="334853"/>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34850"/>
                                        </p:tgtEl>
                                        <p:attrNameLst>
                                          <p:attrName>style.visibility</p:attrName>
                                        </p:attrNameLst>
                                      </p:cBhvr>
                                      <p:to>
                                        <p:strVal val="visible"/>
                                      </p:to>
                                    </p:set>
                                    <p:animEffect transition="in" filter="wipe(left)">
                                      <p:cBhvr>
                                        <p:cTn id="38" dur="500"/>
                                        <p:tgtEl>
                                          <p:spTgt spid="33485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61"/>
                                        </p:tgtEl>
                                        <p:attrNameLst>
                                          <p:attrName>style.visibility</p:attrName>
                                        </p:attrNameLst>
                                      </p:cBhvr>
                                      <p:to>
                                        <p:strVal val="visible"/>
                                      </p:to>
                                    </p:set>
                                    <p:animEffect transition="in" filter="wipe(left)">
                                      <p:cBhvr>
                                        <p:cTn id="41" dur="500"/>
                                        <p:tgtEl>
                                          <p:spTgt spid="61"/>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334898"/>
                                        </p:tgtEl>
                                        <p:attrNameLst>
                                          <p:attrName>style.visibility</p:attrName>
                                        </p:attrNameLst>
                                      </p:cBhvr>
                                      <p:to>
                                        <p:strVal val="visible"/>
                                      </p:to>
                                    </p:set>
                                    <p:animEffect transition="in" filter="wipe(left)">
                                      <p:cBhvr>
                                        <p:cTn id="44" dur="500"/>
                                        <p:tgtEl>
                                          <p:spTgt spid="334898"/>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60"/>
                                        </p:tgtEl>
                                        <p:attrNameLst>
                                          <p:attrName>style.visibility</p:attrName>
                                        </p:attrNameLst>
                                      </p:cBhvr>
                                      <p:to>
                                        <p:strVal val="visible"/>
                                      </p:to>
                                    </p:set>
                                    <p:animEffect transition="in" filter="wipe(left)">
                                      <p:cBhvr>
                                        <p:cTn id="47" dur="500"/>
                                        <p:tgtEl>
                                          <p:spTgt spid="60"/>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59"/>
                                        </p:tgtEl>
                                        <p:attrNameLst>
                                          <p:attrName>style.visibility</p:attrName>
                                        </p:attrNameLst>
                                      </p:cBhvr>
                                      <p:to>
                                        <p:strVal val="visible"/>
                                      </p:to>
                                    </p:set>
                                    <p:animEffect transition="in" filter="wipe(left)">
                                      <p:cBhvr>
                                        <p:cTn id="50" dur="500"/>
                                        <p:tgtEl>
                                          <p:spTgt spid="59"/>
                                        </p:tgtEl>
                                      </p:cBhvr>
                                    </p:animEffect>
                                  </p:childTnLst>
                                </p:cTn>
                              </p:par>
                              <p:par>
                                <p:cTn id="51" presetID="22" presetClass="entr" presetSubtype="4" fill="hold" grpId="0" nodeType="withEffect">
                                  <p:stCondLst>
                                    <p:cond delay="0"/>
                                  </p:stCondLst>
                                  <p:childTnLst>
                                    <p:set>
                                      <p:cBhvr>
                                        <p:cTn id="52" dur="1" fill="hold">
                                          <p:stCondLst>
                                            <p:cond delay="0"/>
                                          </p:stCondLst>
                                        </p:cTn>
                                        <p:tgtEl>
                                          <p:spTgt spid="334854"/>
                                        </p:tgtEl>
                                        <p:attrNameLst>
                                          <p:attrName>style.visibility</p:attrName>
                                        </p:attrNameLst>
                                      </p:cBhvr>
                                      <p:to>
                                        <p:strVal val="visible"/>
                                      </p:to>
                                    </p:set>
                                    <p:animEffect transition="in" filter="wipe(down)">
                                      <p:cBhvr>
                                        <p:cTn id="53" dur="500"/>
                                        <p:tgtEl>
                                          <p:spTgt spid="334854"/>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nodeType="click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wipe(down)">
                                      <p:cBhvr>
                                        <p:cTn id="58" dur="500"/>
                                        <p:tgtEl>
                                          <p:spTgt spid="6"/>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4" fill="hold" nodeType="click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wipe(down)">
                                      <p:cBhvr>
                                        <p:cTn id="63" dur="500"/>
                                        <p:tgtEl>
                                          <p:spTgt spid="5"/>
                                        </p:tgtEl>
                                      </p:cBhvr>
                                    </p:animEffect>
                                  </p:childTnLst>
                                </p:cTn>
                              </p:par>
                            </p:childTnLst>
                          </p:cTn>
                        </p:par>
                        <p:par>
                          <p:cTn id="64" fill="hold">
                            <p:stCondLst>
                              <p:cond delay="500"/>
                            </p:stCondLst>
                            <p:childTnLst>
                              <p:par>
                                <p:cTn id="65" presetID="1" presetClass="entr" presetSubtype="0" fill="hold" nodeType="afterEffect">
                                  <p:stCondLst>
                                    <p:cond delay="0"/>
                                  </p:stCondLst>
                                  <p:childTnLst>
                                    <p:set>
                                      <p:cBhvr>
                                        <p:cTn id="66" dur="1" fill="hold">
                                          <p:stCondLst>
                                            <p:cond delay="0"/>
                                          </p:stCondLst>
                                        </p:cTn>
                                        <p:tgtEl>
                                          <p:spTgt spid="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22" presetClass="entr" presetSubtype="4" fill="hold" nodeType="clickEffect">
                                  <p:stCondLst>
                                    <p:cond delay="0"/>
                                  </p:stCondLst>
                                  <p:childTnLst>
                                    <p:set>
                                      <p:cBhvr>
                                        <p:cTn id="70" dur="1" fill="hold">
                                          <p:stCondLst>
                                            <p:cond delay="0"/>
                                          </p:stCondLst>
                                        </p:cTn>
                                        <p:tgtEl>
                                          <p:spTgt spid="94"/>
                                        </p:tgtEl>
                                        <p:attrNameLst>
                                          <p:attrName>style.visibility</p:attrName>
                                        </p:attrNameLst>
                                      </p:cBhvr>
                                      <p:to>
                                        <p:strVal val="visible"/>
                                      </p:to>
                                    </p:set>
                                    <p:animEffect transition="in" filter="wipe(down)">
                                      <p:cBhvr>
                                        <p:cTn id="71" dur="500"/>
                                        <p:tgtEl>
                                          <p:spTgt spid="94"/>
                                        </p:tgtEl>
                                      </p:cBhvr>
                                    </p:animEffect>
                                  </p:childTnLst>
                                </p:cTn>
                              </p:par>
                            </p:childTnLst>
                          </p:cTn>
                        </p:par>
                        <p:par>
                          <p:cTn id="72" fill="hold">
                            <p:stCondLst>
                              <p:cond delay="500"/>
                            </p:stCondLst>
                            <p:childTnLst>
                              <p:par>
                                <p:cTn id="73" presetID="1" presetClass="entr" presetSubtype="0" fill="hold" nodeType="afterEffect">
                                  <p:stCondLst>
                                    <p:cond delay="0"/>
                                  </p:stCondLst>
                                  <p:childTnLst>
                                    <p:set>
                                      <p:cBhvr>
                                        <p:cTn id="7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850" grpId="0" animBg="1"/>
      <p:bldP spid="334851" grpId="0" animBg="1"/>
      <p:bldP spid="334852" grpId="0" animBg="1"/>
      <p:bldP spid="334853" grpId="0" animBg="1"/>
      <p:bldP spid="334854" grpId="0" animBg="1"/>
      <p:bldP spid="334898" grpId="0" animBg="1"/>
      <p:bldP spid="59" grpId="0" animBg="1"/>
      <p:bldP spid="60" grpId="0" animBg="1"/>
      <p:bldP spid="61" grpId="0" animBg="1"/>
      <p:bldP spid="6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ine 2"/>
          <p:cNvSpPr>
            <a:spLocks noChangeShapeType="1"/>
          </p:cNvSpPr>
          <p:nvPr/>
        </p:nvSpPr>
        <p:spPr bwMode="auto">
          <a:xfrm>
            <a:off x="1762676" y="3336068"/>
            <a:ext cx="19050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sp>
        <p:nvSpPr>
          <p:cNvPr id="5" name="Line 3"/>
          <p:cNvSpPr>
            <a:spLocks noChangeShapeType="1"/>
          </p:cNvSpPr>
          <p:nvPr/>
        </p:nvSpPr>
        <p:spPr bwMode="auto">
          <a:xfrm>
            <a:off x="1800776" y="3048152"/>
            <a:ext cx="9144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sp>
        <p:nvSpPr>
          <p:cNvPr id="6" name="Line 4"/>
          <p:cNvSpPr>
            <a:spLocks noChangeShapeType="1"/>
          </p:cNvSpPr>
          <p:nvPr/>
        </p:nvSpPr>
        <p:spPr bwMode="auto">
          <a:xfrm>
            <a:off x="1762896" y="3478077"/>
            <a:ext cx="3352581"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CA" dirty="0"/>
          </a:p>
        </p:txBody>
      </p:sp>
      <p:sp>
        <p:nvSpPr>
          <p:cNvPr id="7" name="Line 5"/>
          <p:cNvSpPr>
            <a:spLocks noChangeShapeType="1"/>
          </p:cNvSpPr>
          <p:nvPr/>
        </p:nvSpPr>
        <p:spPr bwMode="auto">
          <a:xfrm>
            <a:off x="2143676" y="3197522"/>
            <a:ext cx="15240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sp>
        <p:nvSpPr>
          <p:cNvPr id="8" name="Line 6"/>
          <p:cNvSpPr>
            <a:spLocks noChangeShapeType="1"/>
          </p:cNvSpPr>
          <p:nvPr/>
        </p:nvSpPr>
        <p:spPr bwMode="auto">
          <a:xfrm>
            <a:off x="3210476" y="3401877"/>
            <a:ext cx="16002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grpSp>
        <p:nvGrpSpPr>
          <p:cNvPr id="9" name="Group 7"/>
          <p:cNvGrpSpPr>
            <a:grpSpLocks/>
          </p:cNvGrpSpPr>
          <p:nvPr/>
        </p:nvGrpSpPr>
        <p:grpSpPr bwMode="auto">
          <a:xfrm>
            <a:off x="1762677" y="3554281"/>
            <a:ext cx="3408363" cy="819151"/>
            <a:chOff x="1584" y="3456"/>
            <a:chExt cx="2147" cy="516"/>
          </a:xfrm>
        </p:grpSpPr>
        <p:grpSp>
          <p:nvGrpSpPr>
            <p:cNvPr id="10" name="Group 8"/>
            <p:cNvGrpSpPr>
              <a:grpSpLocks/>
            </p:cNvGrpSpPr>
            <p:nvPr/>
          </p:nvGrpSpPr>
          <p:grpSpPr bwMode="auto">
            <a:xfrm rot="5393518">
              <a:off x="2568" y="2472"/>
              <a:ext cx="144" cy="2112"/>
              <a:chOff x="2304" y="1008"/>
              <a:chExt cx="144" cy="2112"/>
            </a:xfrm>
          </p:grpSpPr>
          <p:sp>
            <p:nvSpPr>
              <p:cNvPr id="13" name="Line 9"/>
              <p:cNvSpPr>
                <a:spLocks noChangeShapeType="1"/>
              </p:cNvSpPr>
              <p:nvPr/>
            </p:nvSpPr>
            <p:spPr bwMode="auto">
              <a:xfrm>
                <a:off x="2352" y="1008"/>
                <a:ext cx="0" cy="720"/>
              </a:xfrm>
              <a:prstGeom prst="line">
                <a:avLst/>
              </a:prstGeom>
              <a:noFill/>
              <a:ln w="76200">
                <a:solidFill>
                  <a:srgbClr val="0000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14" name="Line 10"/>
              <p:cNvSpPr>
                <a:spLocks noChangeShapeType="1"/>
              </p:cNvSpPr>
              <p:nvPr/>
            </p:nvSpPr>
            <p:spPr bwMode="auto">
              <a:xfrm>
                <a:off x="2352" y="1680"/>
                <a:ext cx="0" cy="720"/>
              </a:xfrm>
              <a:prstGeom prst="line">
                <a:avLst/>
              </a:prstGeom>
              <a:noFill/>
              <a:ln w="762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15" name="Line 11"/>
              <p:cNvSpPr>
                <a:spLocks noChangeShapeType="1"/>
              </p:cNvSpPr>
              <p:nvPr/>
            </p:nvSpPr>
            <p:spPr bwMode="auto">
              <a:xfrm>
                <a:off x="2352" y="2400"/>
                <a:ext cx="0" cy="720"/>
              </a:xfrm>
              <a:prstGeom prst="line">
                <a:avLst/>
              </a:prstGeom>
              <a:noFill/>
              <a:ln w="76200">
                <a:solidFill>
                  <a:srgbClr val="0000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16" name="Line 12"/>
              <p:cNvSpPr>
                <a:spLocks noChangeShapeType="1"/>
              </p:cNvSpPr>
              <p:nvPr/>
            </p:nvSpPr>
            <p:spPr bwMode="auto">
              <a:xfrm>
                <a:off x="2304" y="1008"/>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17" name="Line 13"/>
              <p:cNvSpPr>
                <a:spLocks noChangeShapeType="1"/>
              </p:cNvSpPr>
              <p:nvPr/>
            </p:nvSpPr>
            <p:spPr bwMode="auto">
              <a:xfrm>
                <a:off x="2304" y="3120"/>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18" name="Line 14"/>
              <p:cNvSpPr>
                <a:spLocks noChangeShapeType="1"/>
              </p:cNvSpPr>
              <p:nvPr/>
            </p:nvSpPr>
            <p:spPr bwMode="auto">
              <a:xfrm>
                <a:off x="2304" y="2400"/>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19" name="Line 15"/>
              <p:cNvSpPr>
                <a:spLocks noChangeShapeType="1"/>
              </p:cNvSpPr>
              <p:nvPr/>
            </p:nvSpPr>
            <p:spPr bwMode="auto">
              <a:xfrm>
                <a:off x="2304" y="1680"/>
                <a:ext cx="144" cy="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sp>
          <p:nvSpPr>
            <p:cNvPr id="11" name="Text Box 16"/>
            <p:cNvSpPr txBox="1">
              <a:spLocks noChangeArrowheads="1"/>
            </p:cNvSpPr>
            <p:nvPr/>
          </p:nvSpPr>
          <p:spPr bwMode="auto">
            <a:xfrm rot="21592035">
              <a:off x="2301" y="3739"/>
              <a:ext cx="603"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dirty="0"/>
                <a:t>Latitude</a:t>
              </a:r>
              <a:endParaRPr lang="en-CA" dirty="0"/>
            </a:p>
          </p:txBody>
        </p:sp>
        <p:sp>
          <p:nvSpPr>
            <p:cNvPr id="12" name="Text Box 17"/>
            <p:cNvSpPr txBox="1">
              <a:spLocks noChangeArrowheads="1"/>
            </p:cNvSpPr>
            <p:nvPr/>
          </p:nvSpPr>
          <p:spPr bwMode="auto">
            <a:xfrm>
              <a:off x="1584" y="3552"/>
              <a:ext cx="2147"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dirty="0"/>
                <a:t>Temperate     Tropics     Temperate</a:t>
              </a:r>
              <a:endParaRPr lang="en-CA" dirty="0"/>
            </a:p>
          </p:txBody>
        </p:sp>
      </p:grpSp>
      <p:grpSp>
        <p:nvGrpSpPr>
          <p:cNvPr id="2" name="Group 1"/>
          <p:cNvGrpSpPr/>
          <p:nvPr/>
        </p:nvGrpSpPr>
        <p:grpSpPr>
          <a:xfrm>
            <a:off x="2285683" y="2941516"/>
            <a:ext cx="377538" cy="692122"/>
            <a:chOff x="761683" y="2941516"/>
            <a:chExt cx="377538" cy="692122"/>
          </a:xfrm>
        </p:grpSpPr>
        <p:sp>
          <p:nvSpPr>
            <p:cNvPr id="22" name="Line 45"/>
            <p:cNvSpPr>
              <a:spLocks noChangeShapeType="1"/>
            </p:cNvSpPr>
            <p:nvPr/>
          </p:nvSpPr>
          <p:spPr bwMode="auto">
            <a:xfrm flipV="1">
              <a:off x="761683" y="2941516"/>
              <a:ext cx="0" cy="68580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sp>
          <p:nvSpPr>
            <p:cNvPr id="23" name="Line 46"/>
            <p:cNvSpPr>
              <a:spLocks noChangeShapeType="1"/>
            </p:cNvSpPr>
            <p:nvPr/>
          </p:nvSpPr>
          <p:spPr bwMode="auto">
            <a:xfrm flipV="1">
              <a:off x="1139221" y="2947838"/>
              <a:ext cx="0" cy="68580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CA" dirty="0"/>
            </a:p>
          </p:txBody>
        </p:sp>
      </p:grpSp>
      <p:sp>
        <p:nvSpPr>
          <p:cNvPr id="26" name="Line 50"/>
          <p:cNvSpPr>
            <a:spLocks noChangeShapeType="1"/>
          </p:cNvSpPr>
          <p:nvPr/>
        </p:nvSpPr>
        <p:spPr bwMode="auto">
          <a:xfrm>
            <a:off x="3362876" y="3020877"/>
            <a:ext cx="2286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CA" dirty="0"/>
          </a:p>
        </p:txBody>
      </p:sp>
      <p:sp>
        <p:nvSpPr>
          <p:cNvPr id="27" name="Line 3"/>
          <p:cNvSpPr>
            <a:spLocks noChangeShapeType="1"/>
          </p:cNvSpPr>
          <p:nvPr/>
        </p:nvSpPr>
        <p:spPr bwMode="auto">
          <a:xfrm>
            <a:off x="3972403" y="3193626"/>
            <a:ext cx="9144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CA" dirty="0"/>
          </a:p>
        </p:txBody>
      </p:sp>
      <p:sp>
        <p:nvSpPr>
          <p:cNvPr id="28" name="Line 50"/>
          <p:cNvSpPr>
            <a:spLocks noChangeShapeType="1"/>
          </p:cNvSpPr>
          <p:nvPr/>
        </p:nvSpPr>
        <p:spPr bwMode="auto">
          <a:xfrm>
            <a:off x="3623650" y="3131730"/>
            <a:ext cx="2286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CA" dirty="0"/>
          </a:p>
        </p:txBody>
      </p:sp>
      <p:sp>
        <p:nvSpPr>
          <p:cNvPr id="29" name="Line 50"/>
          <p:cNvSpPr>
            <a:spLocks noChangeShapeType="1"/>
          </p:cNvSpPr>
          <p:nvPr/>
        </p:nvSpPr>
        <p:spPr bwMode="auto">
          <a:xfrm>
            <a:off x="3210476" y="3131730"/>
            <a:ext cx="2286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CA" dirty="0"/>
          </a:p>
        </p:txBody>
      </p:sp>
      <p:sp>
        <p:nvSpPr>
          <p:cNvPr id="30" name="Line 50"/>
          <p:cNvSpPr>
            <a:spLocks noChangeShapeType="1"/>
          </p:cNvSpPr>
          <p:nvPr/>
        </p:nvSpPr>
        <p:spPr bwMode="auto">
          <a:xfrm>
            <a:off x="4841851" y="3007481"/>
            <a:ext cx="2286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CA" dirty="0"/>
          </a:p>
        </p:txBody>
      </p:sp>
      <p:sp>
        <p:nvSpPr>
          <p:cNvPr id="34" name="TextBox 33"/>
          <p:cNvSpPr txBox="1"/>
          <p:nvPr/>
        </p:nvSpPr>
        <p:spPr>
          <a:xfrm>
            <a:off x="1521195" y="168567"/>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Building the pattern</a:t>
            </a:r>
          </a:p>
        </p:txBody>
      </p:sp>
      <mc:AlternateContent xmlns:mc="http://schemas.openxmlformats.org/markup-compatibility/2006">
        <mc:Choice xmlns:a14="http://schemas.microsoft.com/office/drawing/2010/main" Requires="a14">
          <p:sp>
            <p:nvSpPr>
              <p:cNvPr id="38" name="Text Box 16"/>
              <p:cNvSpPr txBox="1">
                <a:spLocks noChangeArrowheads="1"/>
              </p:cNvSpPr>
              <p:nvPr/>
            </p:nvSpPr>
            <p:spPr bwMode="auto">
              <a:xfrm rot="7965" flipH="1">
                <a:off x="8895284" y="1123406"/>
                <a:ext cx="1603324" cy="616323"/>
              </a:xfrm>
              <a:prstGeom prst="rect">
                <a:avLst/>
              </a:prstGeom>
              <a:solidFill>
                <a:schemeClr val="bg1"/>
              </a:solidFill>
              <a:ln>
                <a:noFill/>
              </a:ln>
              <a:effectLst/>
            </p:spPr>
            <p:txBody>
              <a:bodyPr wrap="none">
                <a:spAutoFit/>
              </a:bodyPr>
              <a:lstStyle/>
              <a:p>
                <a:pPr algn="l"/>
                <a14:m>
                  <m:oMathPara xmlns:m="http://schemas.openxmlformats.org/officeDocument/2006/math">
                    <m:oMathParaPr>
                      <m:jc m:val="centerGroup"/>
                    </m:oMathParaPr>
                    <m:oMath xmlns:m="http://schemas.openxmlformats.org/officeDocument/2006/math">
                      <m:f>
                        <m:fPr>
                          <m:ctrlPr>
                            <a:rPr lang="en-CA" i="1">
                              <a:latin typeface="Cambria Math" panose="02040503050406030204" pitchFamily="18" charset="0"/>
                            </a:rPr>
                          </m:ctrlPr>
                        </m:fPr>
                        <m:num>
                          <m:r>
                            <a:rPr lang="en-US" i="1">
                              <a:latin typeface="Cambria Math"/>
                            </a:rPr>
                            <m:t>4</m:t>
                          </m:r>
                        </m:num>
                        <m:den>
                          <m:r>
                            <a:rPr lang="en-US" i="1">
                              <a:latin typeface="Cambria Math"/>
                            </a:rPr>
                            <m:t>0+0+4</m:t>
                          </m:r>
                        </m:den>
                      </m:f>
                      <m:r>
                        <a:rPr lang="en-US" i="1">
                          <a:latin typeface="Cambria Math"/>
                        </a:rPr>
                        <m:t>=1</m:t>
                      </m:r>
                    </m:oMath>
                  </m:oMathPara>
                </a14:m>
                <a:endParaRPr lang="en-CA" dirty="0"/>
              </a:p>
            </p:txBody>
          </p:sp>
        </mc:Choice>
        <mc:Fallback>
          <p:sp>
            <p:nvSpPr>
              <p:cNvPr id="38" name="Text Box 16"/>
              <p:cNvSpPr txBox="1">
                <a:spLocks noRot="1" noChangeAspect="1" noMove="1" noResize="1" noEditPoints="1" noAdjustHandles="1" noChangeArrowheads="1" noChangeShapeType="1" noTextEdit="1"/>
              </p:cNvSpPr>
              <p:nvPr/>
            </p:nvSpPr>
            <p:spPr bwMode="auto">
              <a:xfrm rot="7965" flipH="1">
                <a:off x="8895284" y="1123406"/>
                <a:ext cx="1603324" cy="616323"/>
              </a:xfrm>
              <a:prstGeom prst="rect">
                <a:avLst/>
              </a:prstGeom>
              <a:blipFill>
                <a:blip r:embed="rId2"/>
                <a:stretch>
                  <a:fillRect/>
                </a:stretch>
              </a:blipFill>
              <a:ln>
                <a:noFill/>
              </a:ln>
              <a:effectLst/>
            </p:spPr>
            <p:txBody>
              <a:bodyPr/>
              <a:lstStyle/>
              <a:p>
                <a:r>
                  <a:rPr lang="en-US">
                    <a:noFill/>
                  </a:rPr>
                  <a:t> </a:t>
                </a:r>
              </a:p>
            </p:txBody>
          </p:sp>
        </mc:Fallback>
      </mc:AlternateContent>
      <p:grpSp>
        <p:nvGrpSpPr>
          <p:cNvPr id="3" name="Group 2"/>
          <p:cNvGrpSpPr/>
          <p:nvPr/>
        </p:nvGrpSpPr>
        <p:grpSpPr>
          <a:xfrm>
            <a:off x="5326891" y="1135221"/>
            <a:ext cx="3669294" cy="2402325"/>
            <a:chOff x="3802891" y="1135220"/>
            <a:chExt cx="3669294" cy="2402325"/>
          </a:xfrm>
        </p:grpSpPr>
        <p:cxnSp>
          <p:nvCxnSpPr>
            <p:cNvPr id="36" name="Straight Arrow Connector 35"/>
            <p:cNvCxnSpPr/>
            <p:nvPr/>
          </p:nvCxnSpPr>
          <p:spPr>
            <a:xfrm flipV="1">
              <a:off x="3802891" y="1496291"/>
              <a:ext cx="1849764" cy="204125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4413088" y="2147586"/>
              <a:ext cx="944169" cy="369332"/>
            </a:xfrm>
            <a:prstGeom prst="rect">
              <a:avLst/>
            </a:prstGeom>
            <a:solidFill>
              <a:schemeClr val="bg1"/>
            </a:solidFill>
          </p:spPr>
          <p:txBody>
            <a:bodyPr wrap="none">
              <a:spAutoFit/>
            </a:bodyPr>
            <a:lstStyle/>
            <a:p>
              <a:pPr algn="ctr"/>
              <a:r>
                <a:rPr lang="en-US" i="1" dirty="0" err="1"/>
                <a:t>Jaccard</a:t>
              </a:r>
              <a:r>
                <a:rPr lang="en-US" i="1" dirty="0"/>
                <a:t>:</a:t>
              </a:r>
            </a:p>
          </p:txBody>
        </p:sp>
        <mc:AlternateContent xmlns:mc="http://schemas.openxmlformats.org/markup-compatibility/2006" xmlns:a14="http://schemas.microsoft.com/office/drawing/2010/main">
          <mc:Choice Requires="a14">
            <p:sp>
              <p:nvSpPr>
                <p:cNvPr id="43" name="Text Box 16"/>
                <p:cNvSpPr txBox="1">
                  <a:spLocks noChangeArrowheads="1"/>
                </p:cNvSpPr>
                <p:nvPr/>
              </p:nvSpPr>
              <p:spPr bwMode="auto">
                <a:xfrm rot="10800000" flipH="1" flipV="1">
                  <a:off x="5743378" y="1135220"/>
                  <a:ext cx="1728807" cy="659796"/>
                </a:xfrm>
                <a:prstGeom prst="rect">
                  <a:avLst/>
                </a:prstGeom>
                <a:solidFill>
                  <a:schemeClr val="bg1"/>
                </a:solidFill>
                <a:ln>
                  <a:noFill/>
                </a:ln>
                <a:effectLst/>
              </p:spPr>
              <p:txBody>
                <a:bodyPr wrap="none">
                  <a:spAutoFit/>
                </a:bodyPr>
                <a:lstStyle/>
                <a:p>
                  <a:pPr/>
                  <a14:m>
                    <m:oMathPara xmlns:m="http://schemas.openxmlformats.org/officeDocument/2006/math">
                      <m:oMathParaPr>
                        <m:jc m:val="centerGroup"/>
                      </m:oMathParaPr>
                      <m:oMath xmlns:m="http://schemas.openxmlformats.org/officeDocument/2006/math">
                        <m:f>
                          <m:fPr>
                            <m:ctrlPr>
                              <a:rPr lang="en-CA" i="1">
                                <a:latin typeface="Cambria Math" panose="02040503050406030204" pitchFamily="18" charset="0"/>
                              </a:rPr>
                            </m:ctrlPr>
                          </m:fPr>
                          <m:num>
                            <m:sSub>
                              <m:sSubPr>
                                <m:ctrlPr>
                                  <a:rPr lang="en-CA" i="1">
                                    <a:latin typeface="Cambria Math" panose="02040503050406030204" pitchFamily="18" charset="0"/>
                                  </a:rPr>
                                </m:ctrlPr>
                              </m:sSubPr>
                              <m:e>
                                <m:r>
                                  <a:rPr lang="en-US" i="1">
                                    <a:latin typeface="Cambria Math"/>
                                  </a:rPr>
                                  <m:t>𝑆</m:t>
                                </m:r>
                              </m:e>
                              <m:sub>
                                <m:r>
                                  <a:rPr lang="en-US" i="1">
                                    <a:latin typeface="Cambria Math"/>
                                  </a:rPr>
                                  <m:t>11</m:t>
                                </m:r>
                              </m:sub>
                            </m:sSub>
                          </m:num>
                          <m:den>
                            <m:sSub>
                              <m:sSubPr>
                                <m:ctrlPr>
                                  <a:rPr lang="en-US" i="1">
                                    <a:latin typeface="Cambria Math" panose="02040503050406030204" pitchFamily="18" charset="0"/>
                                  </a:rPr>
                                </m:ctrlPr>
                              </m:sSubPr>
                              <m:e>
                                <m:r>
                                  <a:rPr lang="en-US" i="1">
                                    <a:latin typeface="Cambria Math"/>
                                  </a:rPr>
                                  <m:t>𝑆</m:t>
                                </m:r>
                              </m:e>
                              <m:sub>
                                <m:r>
                                  <a:rPr lang="en-US" i="1">
                                    <a:latin typeface="Cambria Math"/>
                                  </a:rPr>
                                  <m:t>01</m:t>
                                </m:r>
                              </m:sub>
                            </m:sSub>
                            <m:r>
                              <a:rPr lang="en-US" i="1">
                                <a:latin typeface="Cambria Math"/>
                              </a:rPr>
                              <m:t>+</m:t>
                            </m:r>
                            <m:sSub>
                              <m:sSubPr>
                                <m:ctrlPr>
                                  <a:rPr lang="en-US" i="1">
                                    <a:latin typeface="Cambria Math" panose="02040503050406030204" pitchFamily="18" charset="0"/>
                                  </a:rPr>
                                </m:ctrlPr>
                              </m:sSubPr>
                              <m:e>
                                <m:r>
                                  <a:rPr lang="en-US" i="1">
                                    <a:latin typeface="Cambria Math"/>
                                  </a:rPr>
                                  <m:t>𝑆</m:t>
                                </m:r>
                              </m:e>
                              <m:sub>
                                <m:r>
                                  <a:rPr lang="en-US" i="1">
                                    <a:latin typeface="Cambria Math"/>
                                  </a:rPr>
                                  <m:t>10</m:t>
                                </m:r>
                              </m:sub>
                            </m:sSub>
                            <m:r>
                              <a:rPr lang="en-US" i="1">
                                <a:latin typeface="Cambria Math"/>
                              </a:rPr>
                              <m:t>+</m:t>
                            </m:r>
                            <m:sSub>
                              <m:sSubPr>
                                <m:ctrlPr>
                                  <a:rPr lang="en-US" i="1">
                                    <a:latin typeface="Cambria Math" panose="02040503050406030204" pitchFamily="18" charset="0"/>
                                  </a:rPr>
                                </m:ctrlPr>
                              </m:sSubPr>
                              <m:e>
                                <m:r>
                                  <a:rPr lang="en-US" i="1">
                                    <a:latin typeface="Cambria Math"/>
                                  </a:rPr>
                                  <m:t>𝑆</m:t>
                                </m:r>
                              </m:e>
                              <m:sub>
                                <m:r>
                                  <a:rPr lang="en-US" i="1">
                                    <a:latin typeface="Cambria Math"/>
                                  </a:rPr>
                                  <m:t>11</m:t>
                                </m:r>
                              </m:sub>
                            </m:sSub>
                          </m:den>
                        </m:f>
                      </m:oMath>
                    </m:oMathPara>
                  </a14:m>
                  <a:endParaRPr lang="en-CA" dirty="0"/>
                </a:p>
              </p:txBody>
            </p:sp>
          </mc:Choice>
          <mc:Fallback xmlns="">
            <p:sp>
              <p:nvSpPr>
                <p:cNvPr id="43" name="Text Box 16"/>
                <p:cNvSpPr txBox="1">
                  <a:spLocks noRot="1" noChangeAspect="1" noMove="1" noResize="1" noEditPoints="1" noAdjustHandles="1" noChangeArrowheads="1" noChangeShapeType="1" noTextEdit="1"/>
                </p:cNvSpPr>
                <p:nvPr/>
              </p:nvSpPr>
              <p:spPr bwMode="auto">
                <a:xfrm rot="10800000" flipH="1" flipV="1">
                  <a:off x="5743378" y="1135220"/>
                  <a:ext cx="1728807" cy="659796"/>
                </a:xfrm>
                <a:prstGeom prst="rect">
                  <a:avLst/>
                </a:prstGeom>
                <a:blipFill rotWithShape="1">
                  <a:blip r:embed="rId3"/>
                  <a:stretch>
                    <a:fillRect/>
                  </a:stretch>
                </a:blipFill>
                <a:ln>
                  <a:noFill/>
                </a:ln>
                <a:effectLst/>
              </p:spPr>
              <p:txBody>
                <a:bodyPr/>
                <a:lstStyle/>
                <a:p>
                  <a:r>
                    <a:rPr lang="en-CA">
                      <a:noFill/>
                    </a:rPr>
                    <a:t> </a:t>
                  </a:r>
                </a:p>
              </p:txBody>
            </p:sp>
          </mc:Fallback>
        </mc:AlternateContent>
      </p:grpSp>
      <p:grpSp>
        <p:nvGrpSpPr>
          <p:cNvPr id="20" name="Group 19"/>
          <p:cNvGrpSpPr/>
          <p:nvPr/>
        </p:nvGrpSpPr>
        <p:grpSpPr>
          <a:xfrm>
            <a:off x="5326892" y="3557439"/>
            <a:ext cx="2404147" cy="2243313"/>
            <a:chOff x="3802891" y="3557438"/>
            <a:chExt cx="2404147" cy="2243313"/>
          </a:xfrm>
        </p:grpSpPr>
        <p:cxnSp>
          <p:nvCxnSpPr>
            <p:cNvPr id="40" name="Straight Arrow Connector 39"/>
            <p:cNvCxnSpPr/>
            <p:nvPr/>
          </p:nvCxnSpPr>
          <p:spPr>
            <a:xfrm>
              <a:off x="3802891" y="3557438"/>
              <a:ext cx="1849764" cy="188547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a:off x="4325756" y="4500173"/>
              <a:ext cx="1031501" cy="369332"/>
            </a:xfrm>
            <a:prstGeom prst="rect">
              <a:avLst/>
            </a:prstGeom>
            <a:solidFill>
              <a:schemeClr val="bg1"/>
            </a:solidFill>
          </p:spPr>
          <p:txBody>
            <a:bodyPr wrap="none">
              <a:spAutoFit/>
            </a:bodyPr>
            <a:lstStyle/>
            <a:p>
              <a:pPr algn="ctr"/>
              <a:r>
                <a:rPr lang="en-US" i="1" dirty="0"/>
                <a:t>Simpson:</a:t>
              </a:r>
            </a:p>
          </p:txBody>
        </p:sp>
        <mc:AlternateContent xmlns:mc="http://schemas.openxmlformats.org/markup-compatibility/2006" xmlns:a14="http://schemas.microsoft.com/office/drawing/2010/main">
          <mc:Choice Requires="a14">
            <p:sp>
              <p:nvSpPr>
                <p:cNvPr id="45" name="Text Box 16"/>
                <p:cNvSpPr txBox="1">
                  <a:spLocks noChangeArrowheads="1"/>
                </p:cNvSpPr>
                <p:nvPr/>
              </p:nvSpPr>
              <p:spPr bwMode="auto">
                <a:xfrm rot="10800000" flipH="1" flipV="1">
                  <a:off x="5652655" y="5140955"/>
                  <a:ext cx="554383" cy="659796"/>
                </a:xfrm>
                <a:prstGeom prst="rect">
                  <a:avLst/>
                </a:prstGeom>
                <a:solidFill>
                  <a:schemeClr val="bg1"/>
                </a:solidFill>
                <a:ln>
                  <a:noFill/>
                </a:ln>
                <a:effectLst/>
              </p:spPr>
              <p:txBody>
                <a:bodyPr wrap="none">
                  <a:spAutoFit/>
                </a:bodyPr>
                <a:lstStyle/>
                <a:p>
                  <a:pPr/>
                  <a14:m>
                    <m:oMathPara xmlns:m="http://schemas.openxmlformats.org/officeDocument/2006/math">
                      <m:oMathParaPr>
                        <m:jc m:val="centerGroup"/>
                      </m:oMathParaPr>
                      <m:oMath xmlns:m="http://schemas.openxmlformats.org/officeDocument/2006/math">
                        <m:f>
                          <m:fPr>
                            <m:ctrlPr>
                              <a:rPr lang="en-CA" i="1">
                                <a:latin typeface="Cambria Math" panose="02040503050406030204" pitchFamily="18" charset="0"/>
                              </a:rPr>
                            </m:ctrlPr>
                          </m:fPr>
                          <m:num>
                            <m:sSub>
                              <m:sSubPr>
                                <m:ctrlPr>
                                  <a:rPr lang="en-CA" i="1">
                                    <a:latin typeface="Cambria Math" panose="02040503050406030204" pitchFamily="18" charset="0"/>
                                  </a:rPr>
                                </m:ctrlPr>
                              </m:sSubPr>
                              <m:e>
                                <m:r>
                                  <a:rPr lang="en-US" i="1">
                                    <a:latin typeface="Cambria Math"/>
                                  </a:rPr>
                                  <m:t>𝑆</m:t>
                                </m:r>
                              </m:e>
                              <m:sub>
                                <m:r>
                                  <a:rPr lang="en-US" i="1">
                                    <a:latin typeface="Cambria Math"/>
                                  </a:rPr>
                                  <m:t>11</m:t>
                                </m:r>
                              </m:sub>
                            </m:sSub>
                          </m:num>
                          <m:den>
                            <m:sSub>
                              <m:sSubPr>
                                <m:ctrlPr>
                                  <a:rPr lang="en-US" i="1">
                                    <a:latin typeface="Cambria Math" panose="02040503050406030204" pitchFamily="18" charset="0"/>
                                  </a:rPr>
                                </m:ctrlPr>
                              </m:sSubPr>
                              <m:e>
                                <m:r>
                                  <a:rPr lang="en-US" i="1">
                                    <a:latin typeface="Cambria Math"/>
                                  </a:rPr>
                                  <m:t>𝑆</m:t>
                                </m:r>
                              </m:e>
                              <m:sub>
                                <m:r>
                                  <a:rPr lang="en-US" i="1">
                                    <a:latin typeface="Cambria Math"/>
                                  </a:rPr>
                                  <m:t>1</m:t>
                                </m:r>
                              </m:sub>
                            </m:sSub>
                          </m:den>
                        </m:f>
                      </m:oMath>
                    </m:oMathPara>
                  </a14:m>
                  <a:endParaRPr lang="en-CA" dirty="0"/>
                </a:p>
              </p:txBody>
            </p:sp>
          </mc:Choice>
          <mc:Fallback xmlns="">
            <p:sp>
              <p:nvSpPr>
                <p:cNvPr id="45" name="Text Box 16"/>
                <p:cNvSpPr txBox="1">
                  <a:spLocks noRot="1" noChangeAspect="1" noMove="1" noResize="1" noEditPoints="1" noAdjustHandles="1" noChangeArrowheads="1" noChangeShapeType="1" noTextEdit="1"/>
                </p:cNvSpPr>
                <p:nvPr/>
              </p:nvSpPr>
              <p:spPr bwMode="auto">
                <a:xfrm rot="10800000" flipH="1" flipV="1">
                  <a:off x="5652655" y="5140955"/>
                  <a:ext cx="554383" cy="659796"/>
                </a:xfrm>
                <a:prstGeom prst="rect">
                  <a:avLst/>
                </a:prstGeom>
                <a:blipFill rotWithShape="1">
                  <a:blip r:embed="rId4"/>
                  <a:stretch>
                    <a:fillRect/>
                  </a:stretch>
                </a:blipFill>
                <a:ln>
                  <a:noFill/>
                </a:ln>
                <a:effectLst/>
              </p:spPr>
              <p:txBody>
                <a:bodyPr/>
                <a:lstStyle/>
                <a:p>
                  <a:r>
                    <a:rPr lang="en-CA">
                      <a:noFill/>
                    </a:rPr>
                    <a:t> </a:t>
                  </a:r>
                </a:p>
              </p:txBody>
            </p:sp>
          </mc:Fallback>
        </mc:AlternateContent>
      </p:grpSp>
      <mc:AlternateContent xmlns:mc="http://schemas.openxmlformats.org/markup-compatibility/2006">
        <mc:Choice xmlns:a14="http://schemas.microsoft.com/office/drawing/2010/main" Requires="a14">
          <p:sp>
            <p:nvSpPr>
              <p:cNvPr id="46" name="Text Box 16"/>
              <p:cNvSpPr txBox="1">
                <a:spLocks noChangeArrowheads="1"/>
              </p:cNvSpPr>
              <p:nvPr/>
            </p:nvSpPr>
            <p:spPr bwMode="auto">
              <a:xfrm rot="7965" flipH="1">
                <a:off x="7731743" y="5141888"/>
                <a:ext cx="795410" cy="609911"/>
              </a:xfrm>
              <a:prstGeom prst="rect">
                <a:avLst/>
              </a:prstGeom>
              <a:solidFill>
                <a:schemeClr val="bg1"/>
              </a:solidFill>
              <a:ln>
                <a:noFill/>
              </a:ln>
              <a:effectLst/>
            </p:spPr>
            <p:txBody>
              <a:bodyPr wrap="none">
                <a:spAutoFit/>
              </a:bodyPr>
              <a:lstStyle/>
              <a:p>
                <a:pPr algn="l"/>
                <a14:m>
                  <m:oMathPara xmlns:m="http://schemas.openxmlformats.org/officeDocument/2006/math">
                    <m:oMathParaPr>
                      <m:jc m:val="centerGroup"/>
                    </m:oMathParaPr>
                    <m:oMath xmlns:m="http://schemas.openxmlformats.org/officeDocument/2006/math">
                      <m:f>
                        <m:fPr>
                          <m:ctrlPr>
                            <a:rPr lang="en-CA" i="1">
                              <a:latin typeface="Cambria Math" panose="02040503050406030204" pitchFamily="18" charset="0"/>
                            </a:rPr>
                          </m:ctrlPr>
                        </m:fPr>
                        <m:num>
                          <m:r>
                            <a:rPr lang="en-US" i="1">
                              <a:latin typeface="Cambria Math"/>
                            </a:rPr>
                            <m:t>4</m:t>
                          </m:r>
                        </m:num>
                        <m:den>
                          <m:r>
                            <a:rPr lang="en-US" i="1">
                              <a:latin typeface="Cambria Math"/>
                            </a:rPr>
                            <m:t>4</m:t>
                          </m:r>
                        </m:den>
                      </m:f>
                      <m:r>
                        <a:rPr lang="en-US" i="1">
                          <a:latin typeface="Cambria Math"/>
                        </a:rPr>
                        <m:t>=1</m:t>
                      </m:r>
                    </m:oMath>
                  </m:oMathPara>
                </a14:m>
                <a:endParaRPr lang="en-CA" dirty="0"/>
              </a:p>
            </p:txBody>
          </p:sp>
        </mc:Choice>
        <mc:Fallback>
          <p:sp>
            <p:nvSpPr>
              <p:cNvPr id="46" name="Text Box 16"/>
              <p:cNvSpPr txBox="1">
                <a:spLocks noRot="1" noChangeAspect="1" noMove="1" noResize="1" noEditPoints="1" noAdjustHandles="1" noChangeArrowheads="1" noChangeShapeType="1" noTextEdit="1"/>
              </p:cNvSpPr>
              <p:nvPr/>
            </p:nvSpPr>
            <p:spPr bwMode="auto">
              <a:xfrm rot="7965" flipH="1">
                <a:off x="7731743" y="5141888"/>
                <a:ext cx="795410" cy="609911"/>
              </a:xfrm>
              <a:prstGeom prst="rect">
                <a:avLst/>
              </a:prstGeom>
              <a:blipFill>
                <a:blip r:embed="rId5"/>
                <a:stretch>
                  <a:fillRect/>
                </a:stretch>
              </a:blipFill>
              <a:ln>
                <a:noFill/>
              </a:ln>
              <a:effectLst/>
            </p:spPr>
            <p:txBody>
              <a:bodyPr/>
              <a:lstStyle/>
              <a:p>
                <a:r>
                  <a:rPr lang="en-US">
                    <a:noFill/>
                  </a:rPr>
                  <a:t> </a:t>
                </a:r>
              </a:p>
            </p:txBody>
          </p:sp>
        </mc:Fallback>
      </mc:AlternateContent>
    </p:spTree>
    <p:extLst>
      <p:ext uri="{BB962C8B-B14F-4D97-AF65-F5344CB8AC3E}">
        <p14:creationId xmlns:p14="http://schemas.microsoft.com/office/powerpoint/2010/main" val="156497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up)">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9709" y="1329464"/>
            <a:ext cx="7885960" cy="4390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7381396" y="6075403"/>
            <a:ext cx="3239477" cy="369332"/>
          </a:xfrm>
          <a:prstGeom prst="rect">
            <a:avLst/>
          </a:prstGeom>
        </p:spPr>
        <p:txBody>
          <a:bodyPr wrap="none">
            <a:spAutoFit/>
          </a:bodyPr>
          <a:lstStyle/>
          <a:p>
            <a:r>
              <a:rPr lang="en-CA" dirty="0"/>
              <a:t>McKnight et al, </a:t>
            </a:r>
            <a:r>
              <a:rPr lang="en-CA" dirty="0" err="1"/>
              <a:t>PlosBiology</a:t>
            </a:r>
            <a:r>
              <a:rPr lang="en-CA" dirty="0"/>
              <a:t> 2007</a:t>
            </a:r>
          </a:p>
        </p:txBody>
      </p:sp>
      <p:sp>
        <p:nvSpPr>
          <p:cNvPr id="6" name="TextBox 5"/>
          <p:cNvSpPr txBox="1"/>
          <p:nvPr/>
        </p:nvSpPr>
        <p:spPr>
          <a:xfrm>
            <a:off x="1476872" y="349953"/>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GLOBAL PATTERN OF </a:t>
            </a:r>
            <a:r>
              <a:rPr lang="en-US" sz="1600" dirty="0" err="1">
                <a:solidFill>
                  <a:schemeClr val="bg1">
                    <a:lumMod val="95000"/>
                  </a:schemeClr>
                </a:solidFill>
              </a:rPr>
              <a:t>BETTA</a:t>
            </a:r>
            <a:r>
              <a:rPr lang="en-US" sz="1600" dirty="0">
                <a:solidFill>
                  <a:schemeClr val="bg1">
                    <a:lumMod val="95000"/>
                  </a:schemeClr>
                </a:solidFill>
              </a:rPr>
              <a:t> DIVERSITY</a:t>
            </a:r>
          </a:p>
        </p:txBody>
      </p:sp>
      <p:sp>
        <p:nvSpPr>
          <p:cNvPr id="7" name="Rectangle 6"/>
          <p:cNvSpPr/>
          <p:nvPr/>
        </p:nvSpPr>
        <p:spPr>
          <a:xfrm>
            <a:off x="2603921" y="2134878"/>
            <a:ext cx="1295547" cy="369332"/>
          </a:xfrm>
          <a:prstGeom prst="rect">
            <a:avLst/>
          </a:prstGeom>
        </p:spPr>
        <p:txBody>
          <a:bodyPr wrap="none">
            <a:spAutoFit/>
          </a:bodyPr>
          <a:lstStyle/>
          <a:p>
            <a:r>
              <a:rPr lang="en-CA" dirty="0"/>
              <a:t>Amphibians</a:t>
            </a:r>
          </a:p>
        </p:txBody>
      </p:sp>
      <p:sp>
        <p:nvSpPr>
          <p:cNvPr id="8" name="Rectangle 7"/>
          <p:cNvSpPr/>
          <p:nvPr/>
        </p:nvSpPr>
        <p:spPr>
          <a:xfrm>
            <a:off x="5030296" y="1064042"/>
            <a:ext cx="651204" cy="369332"/>
          </a:xfrm>
          <a:prstGeom prst="rect">
            <a:avLst/>
          </a:prstGeom>
        </p:spPr>
        <p:txBody>
          <a:bodyPr wrap="none">
            <a:spAutoFit/>
          </a:bodyPr>
          <a:lstStyle/>
          <a:p>
            <a:r>
              <a:rPr lang="en-CA" dirty="0"/>
              <a:t>Birds</a:t>
            </a:r>
          </a:p>
        </p:txBody>
      </p:sp>
      <p:sp>
        <p:nvSpPr>
          <p:cNvPr id="9" name="Rectangle 8"/>
          <p:cNvSpPr/>
          <p:nvPr/>
        </p:nvSpPr>
        <p:spPr>
          <a:xfrm>
            <a:off x="7621807" y="1867084"/>
            <a:ext cx="1114408" cy="369332"/>
          </a:xfrm>
          <a:prstGeom prst="rect">
            <a:avLst/>
          </a:prstGeom>
        </p:spPr>
        <p:txBody>
          <a:bodyPr wrap="none">
            <a:spAutoFit/>
          </a:bodyPr>
          <a:lstStyle/>
          <a:p>
            <a:r>
              <a:rPr lang="en-CA" dirty="0"/>
              <a:t>Mammals</a:t>
            </a:r>
          </a:p>
        </p:txBody>
      </p:sp>
      <p:sp>
        <p:nvSpPr>
          <p:cNvPr id="2" name="TextBox 1"/>
          <p:cNvSpPr txBox="1"/>
          <p:nvPr/>
        </p:nvSpPr>
        <p:spPr>
          <a:xfrm>
            <a:off x="3126210" y="1248708"/>
            <a:ext cx="1546514" cy="369332"/>
          </a:xfrm>
          <a:prstGeom prst="rect">
            <a:avLst/>
          </a:prstGeom>
          <a:noFill/>
        </p:spPr>
        <p:txBody>
          <a:bodyPr wrap="none" rtlCol="0">
            <a:spAutoFit/>
          </a:bodyPr>
          <a:lstStyle/>
          <a:p>
            <a:r>
              <a:rPr lang="en-US" dirty="0"/>
              <a:t>Very dissimilar</a:t>
            </a:r>
            <a:endParaRPr lang="en-CA" dirty="0"/>
          </a:p>
        </p:txBody>
      </p:sp>
      <p:sp>
        <p:nvSpPr>
          <p:cNvPr id="10" name="TextBox 9"/>
          <p:cNvSpPr txBox="1"/>
          <p:nvPr/>
        </p:nvSpPr>
        <p:spPr>
          <a:xfrm>
            <a:off x="6048872" y="1247235"/>
            <a:ext cx="1282018" cy="369332"/>
          </a:xfrm>
          <a:prstGeom prst="rect">
            <a:avLst/>
          </a:prstGeom>
          <a:noFill/>
        </p:spPr>
        <p:txBody>
          <a:bodyPr wrap="none" rtlCol="0">
            <a:spAutoFit/>
          </a:bodyPr>
          <a:lstStyle/>
          <a:p>
            <a:r>
              <a:rPr lang="en-US" dirty="0"/>
              <a:t>Very similar</a:t>
            </a:r>
            <a:endParaRPr lang="en-CA" dirty="0"/>
          </a:p>
        </p:txBody>
      </p:sp>
    </p:spTree>
    <p:extLst>
      <p:ext uri="{BB962C8B-B14F-4D97-AF65-F5344CB8AC3E}">
        <p14:creationId xmlns:p14="http://schemas.microsoft.com/office/powerpoint/2010/main" val="40169240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21195" y="89055"/>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Problems: choice of scale and need for a hierarchy</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1196" y="2347747"/>
            <a:ext cx="5529603" cy="3790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1667379" y="2347747"/>
            <a:ext cx="2649736" cy="39589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p:cNvSpPr/>
          <p:nvPr/>
        </p:nvSpPr>
        <p:spPr>
          <a:xfrm>
            <a:off x="1750506" y="3012765"/>
            <a:ext cx="2078181" cy="31259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p:nvSpPr>
        <p:spPr>
          <a:xfrm>
            <a:off x="1833632" y="3096757"/>
            <a:ext cx="1911927" cy="114646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a:off x="2342787" y="3669989"/>
            <a:ext cx="817416" cy="4866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 name="Group 1"/>
          <p:cNvGrpSpPr/>
          <p:nvPr/>
        </p:nvGrpSpPr>
        <p:grpSpPr>
          <a:xfrm>
            <a:off x="7358188" y="2919251"/>
            <a:ext cx="2850517" cy="2524991"/>
            <a:chOff x="5919409" y="2150922"/>
            <a:chExt cx="2850517" cy="2524991"/>
          </a:xfrm>
        </p:grpSpPr>
        <p:sp>
          <p:nvSpPr>
            <p:cNvPr id="6" name="TextBox 5"/>
            <p:cNvSpPr txBox="1"/>
            <p:nvPr/>
          </p:nvSpPr>
          <p:spPr>
            <a:xfrm>
              <a:off x="7911229" y="4306581"/>
              <a:ext cx="858697" cy="369332"/>
            </a:xfrm>
            <a:prstGeom prst="rect">
              <a:avLst/>
            </a:prstGeom>
            <a:noFill/>
          </p:spPr>
          <p:txBody>
            <a:bodyPr wrap="none" rtlCol="0">
              <a:spAutoFit/>
            </a:bodyPr>
            <a:lstStyle/>
            <a:p>
              <a:r>
                <a:rPr lang="en-US" dirty="0"/>
                <a:t>Realms</a:t>
              </a:r>
              <a:endParaRPr lang="en-CA" dirty="0"/>
            </a:p>
          </p:txBody>
        </p:sp>
        <p:sp>
          <p:nvSpPr>
            <p:cNvPr id="11" name="Rectangle 10"/>
            <p:cNvSpPr/>
            <p:nvPr/>
          </p:nvSpPr>
          <p:spPr>
            <a:xfrm>
              <a:off x="5919409" y="2150922"/>
              <a:ext cx="2850517" cy="252499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3" name="Group 2"/>
          <p:cNvGrpSpPr/>
          <p:nvPr/>
        </p:nvGrpSpPr>
        <p:grpSpPr>
          <a:xfrm>
            <a:off x="7358187" y="2919250"/>
            <a:ext cx="2421169" cy="2113685"/>
            <a:chOff x="5919408" y="2150921"/>
            <a:chExt cx="2421169" cy="2113685"/>
          </a:xfrm>
        </p:grpSpPr>
        <p:sp>
          <p:nvSpPr>
            <p:cNvPr id="12" name="Rectangle 11"/>
            <p:cNvSpPr/>
            <p:nvPr/>
          </p:nvSpPr>
          <p:spPr>
            <a:xfrm>
              <a:off x="5919408" y="2150921"/>
              <a:ext cx="2421169" cy="21136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TextBox 12"/>
            <p:cNvSpPr txBox="1"/>
            <p:nvPr/>
          </p:nvSpPr>
          <p:spPr>
            <a:xfrm>
              <a:off x="7424172" y="3883566"/>
              <a:ext cx="916405" cy="369332"/>
            </a:xfrm>
            <a:prstGeom prst="rect">
              <a:avLst/>
            </a:prstGeom>
            <a:noFill/>
          </p:spPr>
          <p:txBody>
            <a:bodyPr wrap="none" rtlCol="0">
              <a:spAutoFit/>
            </a:bodyPr>
            <a:lstStyle/>
            <a:p>
              <a:r>
                <a:rPr lang="en-US" dirty="0"/>
                <a:t>Regions</a:t>
              </a:r>
              <a:endParaRPr lang="en-CA" dirty="0"/>
            </a:p>
          </p:txBody>
        </p:sp>
      </p:grpSp>
      <p:grpSp>
        <p:nvGrpSpPr>
          <p:cNvPr id="10" name="Group 9"/>
          <p:cNvGrpSpPr/>
          <p:nvPr/>
        </p:nvGrpSpPr>
        <p:grpSpPr>
          <a:xfrm>
            <a:off x="7357596" y="2919249"/>
            <a:ext cx="1983418" cy="1600202"/>
            <a:chOff x="5927812" y="2150921"/>
            <a:chExt cx="1983418" cy="1600202"/>
          </a:xfrm>
        </p:grpSpPr>
        <p:sp>
          <p:nvSpPr>
            <p:cNvPr id="14" name="Rectangle 13"/>
            <p:cNvSpPr/>
            <p:nvPr/>
          </p:nvSpPr>
          <p:spPr>
            <a:xfrm>
              <a:off x="5927812" y="2150921"/>
              <a:ext cx="1983418" cy="16002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TextBox 14"/>
            <p:cNvSpPr txBox="1"/>
            <p:nvPr/>
          </p:nvSpPr>
          <p:spPr>
            <a:xfrm>
              <a:off x="6828818" y="3358864"/>
              <a:ext cx="1082412" cy="369332"/>
            </a:xfrm>
            <a:prstGeom prst="rect">
              <a:avLst/>
            </a:prstGeom>
            <a:noFill/>
          </p:spPr>
          <p:txBody>
            <a:bodyPr wrap="none" rtlCol="0">
              <a:spAutoFit/>
            </a:bodyPr>
            <a:lstStyle/>
            <a:p>
              <a:r>
                <a:rPr lang="en-US" dirty="0"/>
                <a:t>Provinces</a:t>
              </a:r>
              <a:endParaRPr lang="en-CA" dirty="0"/>
            </a:p>
          </p:txBody>
        </p:sp>
      </p:grpSp>
      <p:grpSp>
        <p:nvGrpSpPr>
          <p:cNvPr id="18" name="Group 17"/>
          <p:cNvGrpSpPr/>
          <p:nvPr/>
        </p:nvGrpSpPr>
        <p:grpSpPr>
          <a:xfrm>
            <a:off x="7358186" y="2919251"/>
            <a:ext cx="1551656" cy="1207943"/>
            <a:chOff x="5919408" y="2150922"/>
            <a:chExt cx="1551656" cy="1207943"/>
          </a:xfrm>
        </p:grpSpPr>
        <p:sp>
          <p:nvSpPr>
            <p:cNvPr id="16" name="Rectangle 15"/>
            <p:cNvSpPr/>
            <p:nvPr/>
          </p:nvSpPr>
          <p:spPr>
            <a:xfrm>
              <a:off x="5919408" y="2150922"/>
              <a:ext cx="1551656" cy="12079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TextBox 16"/>
            <p:cNvSpPr txBox="1"/>
            <p:nvPr/>
          </p:nvSpPr>
          <p:spPr>
            <a:xfrm>
              <a:off x="6058498" y="2971804"/>
              <a:ext cx="1412566" cy="369332"/>
            </a:xfrm>
            <a:prstGeom prst="rect">
              <a:avLst/>
            </a:prstGeom>
            <a:noFill/>
          </p:spPr>
          <p:txBody>
            <a:bodyPr wrap="none" rtlCol="0">
              <a:spAutoFit/>
            </a:bodyPr>
            <a:lstStyle/>
            <a:p>
              <a:r>
                <a:rPr lang="en-US" dirty="0"/>
                <a:t>Sub-divisions</a:t>
              </a:r>
              <a:endParaRPr lang="en-CA" dirty="0"/>
            </a:p>
          </p:txBody>
        </p:sp>
      </p:grpSp>
      <p:sp>
        <p:nvSpPr>
          <p:cNvPr id="20" name="TextBox 19"/>
          <p:cNvSpPr txBox="1"/>
          <p:nvPr/>
        </p:nvSpPr>
        <p:spPr>
          <a:xfrm>
            <a:off x="2004141" y="628806"/>
            <a:ext cx="3185167" cy="400110"/>
          </a:xfrm>
          <a:prstGeom prst="rect">
            <a:avLst/>
          </a:prstGeom>
          <a:noFill/>
        </p:spPr>
        <p:txBody>
          <a:bodyPr wrap="none" rtlCol="0">
            <a:spAutoFit/>
          </a:bodyPr>
          <a:lstStyle/>
          <a:p>
            <a:r>
              <a:rPr lang="en-US" sz="2000" b="1" dirty="0"/>
              <a:t>How did you get to be here?</a:t>
            </a:r>
            <a:endParaRPr lang="en-CA" sz="2000" b="1" dirty="0"/>
          </a:p>
        </p:txBody>
      </p:sp>
      <p:cxnSp>
        <p:nvCxnSpPr>
          <p:cNvPr id="21" name="Straight Connector 20"/>
          <p:cNvCxnSpPr/>
          <p:nvPr/>
        </p:nvCxnSpPr>
        <p:spPr>
          <a:xfrm>
            <a:off x="4466433" y="1028916"/>
            <a:ext cx="476629"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5576121" y="628806"/>
            <a:ext cx="2259721" cy="1754326"/>
          </a:xfrm>
          <a:prstGeom prst="rect">
            <a:avLst/>
          </a:prstGeom>
          <a:noFill/>
        </p:spPr>
        <p:txBody>
          <a:bodyPr wrap="none" rtlCol="0">
            <a:spAutoFit/>
          </a:bodyPr>
          <a:lstStyle/>
          <a:p>
            <a:r>
              <a:rPr lang="en-US" dirty="0"/>
              <a:t>The problem of scale: </a:t>
            </a:r>
          </a:p>
          <a:p>
            <a:r>
              <a:rPr lang="en-US" dirty="0"/>
              <a:t>here → my desk</a:t>
            </a:r>
          </a:p>
          <a:p>
            <a:r>
              <a:rPr lang="en-US" dirty="0"/>
              <a:t>here → Honolulu</a:t>
            </a:r>
          </a:p>
          <a:p>
            <a:r>
              <a:rPr lang="en-US" dirty="0"/>
              <a:t>here → Hawaii</a:t>
            </a:r>
            <a:endParaRPr lang="en-CA" dirty="0"/>
          </a:p>
          <a:p>
            <a:r>
              <a:rPr lang="en-US" dirty="0"/>
              <a:t>here → USA</a:t>
            </a:r>
          </a:p>
          <a:p>
            <a:r>
              <a:rPr lang="en-US" dirty="0"/>
              <a:t>here → Earth</a:t>
            </a:r>
            <a:endParaRPr lang="en-CA" dirty="0"/>
          </a:p>
        </p:txBody>
      </p:sp>
    </p:spTree>
    <p:extLst>
      <p:ext uri="{BB962C8B-B14F-4D97-AF65-F5344CB8AC3E}">
        <p14:creationId xmlns:p14="http://schemas.microsoft.com/office/powerpoint/2010/main" val="2286244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P spid="20"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24000" y="46856"/>
            <a:ext cx="9144000" cy="338554"/>
          </a:xfrm>
          <a:prstGeom prst="rect">
            <a:avLst/>
          </a:prstGeom>
          <a:solidFill>
            <a:schemeClr val="bg1">
              <a:lumMod val="50000"/>
            </a:schemeClr>
          </a:solidFill>
        </p:spPr>
        <p:txBody>
          <a:bodyPr wrap="square" rtlCol="0">
            <a:spAutoFit/>
          </a:bodyPr>
          <a:lstStyle/>
          <a:p>
            <a:pPr algn="ctr"/>
            <a:r>
              <a:rPr lang="en-US" sz="1600" dirty="0">
                <a:solidFill>
                  <a:schemeClr val="bg1">
                    <a:lumMod val="95000"/>
                  </a:schemeClr>
                </a:solidFill>
              </a:rPr>
              <a:t>Problems: choice of taxonomic level</a:t>
            </a:r>
          </a:p>
        </p:txBody>
      </p:sp>
      <p:graphicFrame>
        <p:nvGraphicFramePr>
          <p:cNvPr id="2" name="Table 1"/>
          <p:cNvGraphicFramePr>
            <a:graphicFrameLocks noGrp="1"/>
          </p:cNvGraphicFramePr>
          <p:nvPr>
            <p:extLst>
              <p:ext uri="{D42A27DB-BD31-4B8C-83A1-F6EECF244321}">
                <p14:modId xmlns:p14="http://schemas.microsoft.com/office/powerpoint/2010/main" val="511648918"/>
              </p:ext>
            </p:extLst>
          </p:nvPr>
        </p:nvGraphicFramePr>
        <p:xfrm>
          <a:off x="6638813" y="928696"/>
          <a:ext cx="3509040" cy="3606800"/>
        </p:xfrm>
        <a:graphic>
          <a:graphicData uri="http://schemas.openxmlformats.org/drawingml/2006/table">
            <a:tbl>
              <a:tblPr firstRow="1" bandRow="1">
                <a:tableStyleId>{5C22544A-7EE6-4342-B048-85BDC9FD1C3A}</a:tableStyleId>
              </a:tblPr>
              <a:tblGrid>
                <a:gridCol w="122304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tblGrid>
              <a:tr h="370840">
                <a:tc>
                  <a:txBody>
                    <a:bodyPr/>
                    <a:lstStyle/>
                    <a:p>
                      <a:r>
                        <a:rPr lang="en-US" dirty="0"/>
                        <a:t>Country</a:t>
                      </a:r>
                      <a:endParaRPr lang="en-CA" dirty="0"/>
                    </a:p>
                  </a:txBody>
                  <a:tcPr/>
                </a:tc>
                <a:tc>
                  <a:txBody>
                    <a:bodyPr/>
                    <a:lstStyle/>
                    <a:p>
                      <a:r>
                        <a:rPr lang="en-US" dirty="0"/>
                        <a:t>Genus</a:t>
                      </a:r>
                      <a:endParaRPr lang="en-CA" dirty="0"/>
                    </a:p>
                  </a:txBody>
                  <a:tcPr/>
                </a:tc>
                <a:tc>
                  <a:txBody>
                    <a:bodyPr/>
                    <a:lstStyle/>
                    <a:p>
                      <a:r>
                        <a:rPr lang="en-US" dirty="0"/>
                        <a:t>Species</a:t>
                      </a:r>
                      <a:endParaRPr lang="en-CA" dirty="0"/>
                    </a:p>
                  </a:txBody>
                  <a:tcPr/>
                </a:tc>
                <a:extLst>
                  <a:ext uri="{0D108BD9-81ED-4DB2-BD59-A6C34878D82A}">
                    <a16:rowId xmlns:a16="http://schemas.microsoft.com/office/drawing/2014/main" val="10000"/>
                  </a:ext>
                </a:extLst>
              </a:tr>
              <a:tr h="370840">
                <a:tc>
                  <a:txBody>
                    <a:bodyPr/>
                    <a:lstStyle/>
                    <a:p>
                      <a:r>
                        <a:rPr lang="en-US" dirty="0"/>
                        <a:t>Canada</a:t>
                      </a:r>
                      <a:endParaRPr lang="en-CA" dirty="0"/>
                    </a:p>
                  </a:txBody>
                  <a:tcPr/>
                </a:tc>
                <a:tc>
                  <a:txBody>
                    <a:bodyPr/>
                    <a:lstStyle/>
                    <a:p>
                      <a:r>
                        <a:rPr lang="en-US" dirty="0" err="1"/>
                        <a:t>Larix</a:t>
                      </a:r>
                      <a:endParaRPr lang="en-CA" dirty="0"/>
                    </a:p>
                  </a:txBody>
                  <a:tcPr/>
                </a:tc>
                <a:tc>
                  <a:txBody>
                    <a:bodyPr/>
                    <a:lstStyle/>
                    <a:p>
                      <a:r>
                        <a:rPr lang="en-US" dirty="0" err="1"/>
                        <a:t>laricina</a:t>
                      </a:r>
                      <a:endParaRPr lang="en-CA" dirty="0"/>
                    </a:p>
                  </a:txBody>
                  <a:tcPr/>
                </a:tc>
                <a:extLst>
                  <a:ext uri="{0D108BD9-81ED-4DB2-BD59-A6C34878D82A}">
                    <a16:rowId xmlns:a16="http://schemas.microsoft.com/office/drawing/2014/main" val="10001"/>
                  </a:ext>
                </a:extLst>
              </a:tr>
              <a:tr h="370840">
                <a:tc>
                  <a:txBody>
                    <a:bodyPr/>
                    <a:lstStyle/>
                    <a:p>
                      <a:endParaRPr lang="en-CA"/>
                    </a:p>
                  </a:txBody>
                  <a:tcPr/>
                </a:tc>
                <a:tc>
                  <a:txBody>
                    <a:bodyPr/>
                    <a:lstStyle/>
                    <a:p>
                      <a:r>
                        <a:rPr lang="en-US" dirty="0" err="1"/>
                        <a:t>Picea</a:t>
                      </a:r>
                      <a:endParaRPr lang="en-CA" dirty="0"/>
                    </a:p>
                  </a:txBody>
                  <a:tcPr/>
                </a:tc>
                <a:tc>
                  <a:txBody>
                    <a:bodyPr/>
                    <a:lstStyle/>
                    <a:p>
                      <a:r>
                        <a:rPr lang="en-US" dirty="0" err="1"/>
                        <a:t>glauca</a:t>
                      </a:r>
                      <a:endParaRPr lang="en-CA" dirty="0"/>
                    </a:p>
                  </a:txBody>
                  <a:tcPr/>
                </a:tc>
                <a:extLst>
                  <a:ext uri="{0D108BD9-81ED-4DB2-BD59-A6C34878D82A}">
                    <a16:rowId xmlns:a16="http://schemas.microsoft.com/office/drawing/2014/main" val="10002"/>
                  </a:ext>
                </a:extLst>
              </a:tr>
              <a:tr h="370840">
                <a:tc>
                  <a:txBody>
                    <a:bodyPr/>
                    <a:lstStyle/>
                    <a:p>
                      <a:endParaRPr lang="en-CA"/>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a:t>Picea</a:t>
                      </a:r>
                      <a:endParaRPr lang="en-CA" dirty="0"/>
                    </a:p>
                  </a:txBody>
                  <a:tcPr/>
                </a:tc>
                <a:tc>
                  <a:txBody>
                    <a:bodyPr/>
                    <a:lstStyle/>
                    <a:p>
                      <a:r>
                        <a:rPr lang="en-US" dirty="0" err="1"/>
                        <a:t>mariana</a:t>
                      </a:r>
                      <a:endParaRPr lang="en-CA" dirty="0"/>
                    </a:p>
                  </a:txBody>
                  <a:tcPr/>
                </a:tc>
                <a:extLst>
                  <a:ext uri="{0D108BD9-81ED-4DB2-BD59-A6C34878D82A}">
                    <a16:rowId xmlns:a16="http://schemas.microsoft.com/office/drawing/2014/main" val="10003"/>
                  </a:ext>
                </a:extLst>
              </a:tr>
              <a:tr h="370840">
                <a:tc>
                  <a:txBody>
                    <a:bodyPr/>
                    <a:lstStyle/>
                    <a:p>
                      <a:endParaRPr lang="en-CA" dirty="0"/>
                    </a:p>
                  </a:txBody>
                  <a:tcPr/>
                </a:tc>
                <a:tc>
                  <a:txBody>
                    <a:bodyPr/>
                    <a:lstStyle/>
                    <a:p>
                      <a:r>
                        <a:rPr lang="en-US" dirty="0" err="1"/>
                        <a:t>Pinus</a:t>
                      </a:r>
                      <a:endParaRPr lang="en-CA" dirty="0"/>
                    </a:p>
                  </a:txBody>
                  <a:tcPr/>
                </a:tc>
                <a:tc>
                  <a:txBody>
                    <a:bodyPr/>
                    <a:lstStyle/>
                    <a:p>
                      <a:r>
                        <a:rPr lang="en-US" dirty="0" err="1"/>
                        <a:t>banksiana</a:t>
                      </a:r>
                      <a:endParaRPr lang="en-CA" dirty="0"/>
                    </a:p>
                  </a:txBody>
                  <a:tcPr/>
                </a:tc>
                <a:extLst>
                  <a:ext uri="{0D108BD9-81ED-4DB2-BD59-A6C34878D82A}">
                    <a16:rowId xmlns:a16="http://schemas.microsoft.com/office/drawing/2014/main" val="10004"/>
                  </a:ext>
                </a:extLst>
              </a:tr>
              <a:tr h="370840">
                <a:tc>
                  <a:txBody>
                    <a:bodyPr/>
                    <a:lstStyle/>
                    <a:p>
                      <a:r>
                        <a:rPr lang="en-US" dirty="0"/>
                        <a:t>Russia</a:t>
                      </a:r>
                      <a:endParaRPr lang="en-CA" dirty="0"/>
                    </a:p>
                  </a:txBody>
                  <a:tcPr/>
                </a:tc>
                <a:tc>
                  <a:txBody>
                    <a:bodyPr/>
                    <a:lstStyle/>
                    <a:p>
                      <a:r>
                        <a:rPr lang="en-US" dirty="0" err="1"/>
                        <a:t>Larix</a:t>
                      </a:r>
                      <a:endParaRPr lang="en-CA" dirty="0"/>
                    </a:p>
                  </a:txBody>
                  <a:tcPr/>
                </a:tc>
                <a:tc>
                  <a:txBody>
                    <a:bodyPr/>
                    <a:lstStyle/>
                    <a:p>
                      <a:r>
                        <a:rPr lang="en-US" dirty="0" err="1"/>
                        <a:t>sibirica</a:t>
                      </a:r>
                      <a:endParaRPr lang="en-CA" dirty="0"/>
                    </a:p>
                  </a:txBody>
                  <a:tcPr/>
                </a:tc>
                <a:extLst>
                  <a:ext uri="{0D108BD9-81ED-4DB2-BD59-A6C34878D82A}">
                    <a16:rowId xmlns:a16="http://schemas.microsoft.com/office/drawing/2014/main" val="10005"/>
                  </a:ext>
                </a:extLst>
              </a:tr>
              <a:tr h="370840">
                <a:tc>
                  <a:txBody>
                    <a:bodyPr/>
                    <a:lstStyle/>
                    <a:p>
                      <a:endParaRPr lang="en-CA" dirty="0"/>
                    </a:p>
                  </a:txBody>
                  <a:tcPr/>
                </a:tc>
                <a:tc>
                  <a:txBody>
                    <a:bodyPr/>
                    <a:lstStyle/>
                    <a:p>
                      <a:r>
                        <a:rPr lang="en-US" dirty="0" err="1"/>
                        <a:t>Picea</a:t>
                      </a:r>
                      <a:endParaRPr lang="en-CA" dirty="0"/>
                    </a:p>
                  </a:txBody>
                  <a:tcPr/>
                </a:tc>
                <a:tc>
                  <a:txBody>
                    <a:bodyPr/>
                    <a:lstStyle/>
                    <a:p>
                      <a:r>
                        <a:rPr lang="en-US" dirty="0" err="1"/>
                        <a:t>obovata</a:t>
                      </a:r>
                      <a:endParaRPr lang="en-CA" dirty="0"/>
                    </a:p>
                  </a:txBody>
                  <a:tcPr/>
                </a:tc>
                <a:extLst>
                  <a:ext uri="{0D108BD9-81ED-4DB2-BD59-A6C34878D82A}">
                    <a16:rowId xmlns:a16="http://schemas.microsoft.com/office/drawing/2014/main" val="10006"/>
                  </a:ext>
                </a:extLst>
              </a:tr>
              <a:tr h="370840">
                <a:tc>
                  <a:txBody>
                    <a:bodyPr/>
                    <a:lstStyle/>
                    <a:p>
                      <a:endParaRPr lang="en-CA"/>
                    </a:p>
                  </a:txBody>
                  <a:tcPr/>
                </a:tc>
                <a:tc>
                  <a:txBody>
                    <a:bodyPr/>
                    <a:lstStyle/>
                    <a:p>
                      <a:r>
                        <a:rPr lang="en-US" dirty="0" err="1"/>
                        <a:t>Pinus</a:t>
                      </a:r>
                      <a:endParaRPr lang="en-CA" dirty="0"/>
                    </a:p>
                  </a:txBody>
                  <a:tcPr/>
                </a:tc>
                <a:tc>
                  <a:txBody>
                    <a:bodyPr/>
                    <a:lstStyle/>
                    <a:p>
                      <a:r>
                        <a:rPr lang="en-US" dirty="0" err="1"/>
                        <a:t>sylvestris</a:t>
                      </a:r>
                      <a:endParaRPr lang="en-CA" dirty="0"/>
                    </a:p>
                  </a:txBody>
                  <a:tcPr/>
                </a:tc>
                <a:extLst>
                  <a:ext uri="{0D108BD9-81ED-4DB2-BD59-A6C34878D82A}">
                    <a16:rowId xmlns:a16="http://schemas.microsoft.com/office/drawing/2014/main" val="10007"/>
                  </a:ext>
                </a:extLst>
              </a:tr>
              <a:tr h="370840">
                <a:tc>
                  <a:txBody>
                    <a:bodyPr/>
                    <a:lstStyle/>
                    <a:p>
                      <a:r>
                        <a:rPr lang="en-US" dirty="0"/>
                        <a:t>Simpson coefficient</a:t>
                      </a:r>
                      <a:endParaRPr lang="en-CA" dirty="0"/>
                    </a:p>
                  </a:txBody>
                  <a:tcPr/>
                </a:tc>
                <a:tc>
                  <a:txBody>
                    <a:bodyPr/>
                    <a:lstStyle/>
                    <a:p>
                      <a:r>
                        <a:rPr lang="en-US" dirty="0"/>
                        <a:t>1.0</a:t>
                      </a:r>
                      <a:endParaRPr lang="en-CA" dirty="0"/>
                    </a:p>
                  </a:txBody>
                  <a:tcPr/>
                </a:tc>
                <a:tc>
                  <a:txBody>
                    <a:bodyPr/>
                    <a:lstStyle/>
                    <a:p>
                      <a:r>
                        <a:rPr lang="en-US" dirty="0"/>
                        <a:t>0.0</a:t>
                      </a:r>
                      <a:endParaRPr lang="en-CA" dirty="0"/>
                    </a:p>
                  </a:txBody>
                  <a:tcPr/>
                </a:tc>
                <a:extLst>
                  <a:ext uri="{0D108BD9-81ED-4DB2-BD59-A6C34878D82A}">
                    <a16:rowId xmlns:a16="http://schemas.microsoft.com/office/drawing/2014/main" val="10008"/>
                  </a:ext>
                </a:extLst>
              </a:tr>
            </a:tbl>
          </a:graphicData>
        </a:graphic>
      </p:graphicFrame>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535917"/>
            <a:ext cx="4184374" cy="47104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34612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928</TotalTime>
  <Words>593</Words>
  <Application>Microsoft Office PowerPoint</Application>
  <PresentationFormat>Widescreen</PresentationFormat>
  <Paragraphs>143</Paragraphs>
  <Slides>21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Cambria Math</vt:lpstr>
      <vt:lpstr>DejaVu Sans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Potential impacts of climatic change upon geographical distributions of birds</vt:lpstr>
      <vt:lpstr>PowerPoint Presentation</vt:lpstr>
      <vt:lpstr>PowerPoint Presentation</vt:lpstr>
      <vt:lpstr>PowerPoint Presentation</vt:lpstr>
      <vt:lpstr>PowerPoint Presentation</vt:lpstr>
      <vt:lpstr>PowerPoint Presentation</vt:lpstr>
      <vt:lpstr>There is no clear cut way to define biogeographical regions</vt:lpstr>
      <vt:lpstr>PowerPoint Presentation</vt:lpstr>
      <vt:lpstr>PowerPoint Presentation</vt:lpstr>
      <vt:lpstr>PowerPoint Presentation</vt:lpstr>
      <vt:lpstr>Biogeographical regions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Camilo Mora</dc:creator>
  <cp:lastModifiedBy>Camilo</cp:lastModifiedBy>
  <cp:revision>85</cp:revision>
  <dcterms:created xsi:type="dcterms:W3CDTF">2011-10-31T19:34:43Z</dcterms:created>
  <dcterms:modified xsi:type="dcterms:W3CDTF">2022-01-12T03:07:10Z</dcterms:modified>
</cp:coreProperties>
</file>

<file path=docProps/thumbnail.jpeg>
</file>